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3672" r:id="rId5"/>
  </p:sldMasterIdLst>
  <p:notesMasterIdLst>
    <p:notesMasterId r:id="rId18"/>
  </p:notesMasterIdLst>
  <p:handoutMasterIdLst>
    <p:handoutMasterId r:id="rId19"/>
  </p:handoutMasterIdLst>
  <p:sldIdLst>
    <p:sldId id="260" r:id="rId6"/>
    <p:sldId id="321" r:id="rId7"/>
    <p:sldId id="279" r:id="rId8"/>
    <p:sldId id="326" r:id="rId9"/>
    <p:sldId id="393" r:id="rId10"/>
    <p:sldId id="388" r:id="rId11"/>
    <p:sldId id="386" r:id="rId12"/>
    <p:sldId id="400" r:id="rId13"/>
    <p:sldId id="401" r:id="rId14"/>
    <p:sldId id="402" r:id="rId15"/>
    <p:sldId id="416" r:id="rId16"/>
    <p:sldId id="417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D961"/>
    <a:srgbClr val="AB8048"/>
    <a:srgbClr val="007661"/>
    <a:srgbClr val="9EA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5" autoAdjust="0"/>
    <p:restoredTop sz="91150" autoAdjust="0"/>
  </p:normalViewPr>
  <p:slideViewPr>
    <p:cSldViewPr>
      <p:cViewPr varScale="1">
        <p:scale>
          <a:sx n="74" d="100"/>
          <a:sy n="74" d="100"/>
        </p:scale>
        <p:origin x="-13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55" d="100"/>
          <a:sy n="55" d="100"/>
        </p:scale>
        <p:origin x="-28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95EC1-3EC6-4B59-B58D-E096DA8EE11D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46964-F9EB-4794-94C6-0818A0893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16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55823D94-7E96-4881-87F5-C934B53DD514}" type="datetimeFigureOut">
              <a:rPr lang="en-US"/>
              <a:pPr>
                <a:defRPr/>
              </a:pPr>
              <a:t>9/26/2014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D5BB79E-B28A-4556-A5BF-F042F2008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83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Hospital wide education effort to improve hospital pain scores</a:t>
            </a:r>
          </a:p>
          <a:p>
            <a:r>
              <a:rPr lang="en-US" dirty="0" smtClean="0"/>
              <a:t>It’s the right thing to do for patients</a:t>
            </a:r>
            <a:r>
              <a:rPr lang="en-US" baseline="0" dirty="0" smtClean="0"/>
              <a:t> and for institution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8BAECE-E09A-4201-B2EA-AEBB8EE7FE00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BB79E-B28A-4556-A5BF-F042F20087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6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Our obligation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645992-3125-4402-9C66-6810A0CFAEB9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Relaxation,</a:t>
            </a:r>
            <a:r>
              <a:rPr lang="en-US" baseline="0" dirty="0" smtClean="0"/>
              <a:t> massage, TENS, acupuncture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BB79E-B28A-4556-A5BF-F042F20087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5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1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766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4572000" cy="1066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all" baseline="0">
                <a:solidFill>
                  <a:srgbClr val="AB8048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1C12-9CA0-4D5F-B8A8-C972451D9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9436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4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457BBB-C457-4668-BFAC-CE5C15ACE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8686800" y="3886200"/>
            <a:ext cx="457200" cy="1066800"/>
          </a:xfrm>
          <a:prstGeom prst="rect">
            <a:avLst/>
          </a:prstGeom>
          <a:solidFill>
            <a:srgbClr val="00766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3886200"/>
            <a:ext cx="5562600" cy="1066800"/>
          </a:xfrm>
          <a:prstGeom prst="rect">
            <a:avLst/>
          </a:prstGeom>
          <a:solidFill>
            <a:srgbClr val="00766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AB80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30" name="Picture 15" descr="Center for Diagnostic Med for PPT"/>
          <p:cNvPicPr>
            <a:picLocks noChangeAspect="1" noChangeArrowheads="1"/>
          </p:cNvPicPr>
          <p:nvPr userDrawn="1"/>
        </p:nvPicPr>
        <p:blipFill>
          <a:blip r:embed="rId3" cstate="print"/>
          <a:srcRect l="3334" t="31767" r="10724" b="38232"/>
          <a:stretch>
            <a:fillRect/>
          </a:stretch>
        </p:blipFill>
        <p:spPr bwMode="auto">
          <a:xfrm>
            <a:off x="5562600" y="58674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2" descr="CAM-1 for PPT"/>
          <p:cNvPicPr>
            <a:picLocks noChangeAspect="1" noChangeArrowheads="1"/>
          </p:cNvPicPr>
          <p:nvPr userDrawn="1"/>
        </p:nvPicPr>
        <p:blipFill>
          <a:blip r:embed="rId4" cstate="print"/>
          <a:srcRect l="4745" t="20862" r="2600" b="31934"/>
          <a:stretch>
            <a:fillRect/>
          </a:stretch>
        </p:blipFill>
        <p:spPr bwMode="auto">
          <a:xfrm>
            <a:off x="5562600" y="38862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6" descr="UMCcc_Adj"/>
          <p:cNvPicPr>
            <a:picLocks noChangeAspect="1" noChangeArrowheads="1"/>
          </p:cNvPicPr>
          <p:nvPr userDrawn="1"/>
        </p:nvPicPr>
        <p:blipFill>
          <a:blip r:embed="rId5" cstate="print"/>
          <a:srcRect l="11623" t="15593" r="8968" b="35364"/>
          <a:stretch>
            <a:fillRect/>
          </a:stretch>
        </p:blipFill>
        <p:spPr bwMode="auto">
          <a:xfrm>
            <a:off x="5562600" y="50292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7" descr="TAMU 2 Building 4 PPT"/>
          <p:cNvPicPr>
            <a:picLocks noChangeAspect="1" noChangeArrowheads="1"/>
          </p:cNvPicPr>
          <p:nvPr userDrawn="1"/>
        </p:nvPicPr>
        <p:blipFill>
          <a:blip r:embed="rId6" cstate="print"/>
          <a:srcRect t="17287" b="26898"/>
          <a:stretch>
            <a:fillRect/>
          </a:stretch>
        </p:blipFill>
        <p:spPr bwMode="auto">
          <a:xfrm>
            <a:off x="5562600" y="27432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4" descr="TAM and SW"/>
          <p:cNvPicPr>
            <a:picLocks noChangeAspect="1" noChangeArrowheads="1"/>
          </p:cNvPicPr>
          <p:nvPr userDrawn="1"/>
        </p:nvPicPr>
        <p:blipFill>
          <a:blip r:embed="rId7" cstate="print"/>
          <a:srcRect r="52328"/>
          <a:stretch>
            <a:fillRect/>
          </a:stretch>
        </p:blipFill>
        <p:spPr bwMode="auto">
          <a:xfrm>
            <a:off x="457200" y="5715000"/>
            <a:ext cx="2286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7" descr="SW_Healthcare_4C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5715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766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20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99CC00">
              <a:alpha val="18824"/>
            </a:srgb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99CC00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AB80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5" name="Picture 25" descr="TAM and SW"/>
          <p:cNvPicPr>
            <a:picLocks noChangeAspect="1" noChangeArrowheads="1"/>
          </p:cNvPicPr>
          <p:nvPr userDrawn="1"/>
        </p:nvPicPr>
        <p:blipFill>
          <a:blip r:embed="rId4" cstate="print"/>
          <a:srcRect r="89622"/>
          <a:stretch>
            <a:fillRect/>
          </a:stretch>
        </p:blipFill>
        <p:spPr bwMode="auto">
          <a:xfrm>
            <a:off x="7391400" y="6096000"/>
            <a:ext cx="6858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6" descr="TAM and SW"/>
          <p:cNvPicPr>
            <a:picLocks noChangeAspect="1" noChangeArrowheads="1"/>
          </p:cNvPicPr>
          <p:nvPr userDrawn="1"/>
        </p:nvPicPr>
        <p:blipFill>
          <a:blip r:embed="rId4" cstate="print"/>
          <a:srcRect l="54193" r="36581"/>
          <a:stretch>
            <a:fillRect/>
          </a:stretch>
        </p:blipFill>
        <p:spPr bwMode="auto">
          <a:xfrm>
            <a:off x="8229600" y="6096000"/>
            <a:ext cx="609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APMS</a:t>
            </a:r>
            <a:br>
              <a:rPr lang="en-US" dirty="0" smtClean="0"/>
            </a:br>
            <a:r>
              <a:rPr lang="en-US" dirty="0" smtClean="0"/>
              <a:t>Nuts and Bolts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4800600" cy="1066800"/>
          </a:xfrm>
        </p:spPr>
        <p:txBody>
          <a:bodyPr/>
          <a:lstStyle/>
          <a:p>
            <a:r>
              <a:rPr lang="en-US" dirty="0" smtClean="0"/>
              <a:t>Emily Garmon, M.D.</a:t>
            </a:r>
          </a:p>
          <a:p>
            <a:r>
              <a:rPr lang="en-US" dirty="0" smtClean="0"/>
              <a:t>Medical Director,</a:t>
            </a:r>
          </a:p>
          <a:p>
            <a:r>
              <a:rPr lang="en-US" dirty="0" smtClean="0"/>
              <a:t>Hospital Pain Management Service</a:t>
            </a:r>
          </a:p>
          <a:p>
            <a:r>
              <a:rPr lang="en-US" dirty="0" smtClean="0"/>
              <a:t>September 2,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Analgesics</a:t>
            </a:r>
            <a:endParaRPr lang="en-US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Agents which enhance analgesic efficacy, have independent analgesic activity for specific types of pain, and / or relieve concurrent symptoms which exacerbate pain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Antidepressants</a:t>
            </a:r>
          </a:p>
          <a:p>
            <a:pPr lvl="2"/>
            <a:r>
              <a:rPr lang="en-US" dirty="0"/>
              <a:t>Tricyclic antidepressants</a:t>
            </a:r>
          </a:p>
          <a:p>
            <a:pPr lvl="2"/>
            <a:r>
              <a:rPr lang="en-US" dirty="0"/>
              <a:t>SSRI</a:t>
            </a:r>
          </a:p>
          <a:p>
            <a:pPr lvl="1"/>
            <a:r>
              <a:rPr lang="en-US" dirty="0"/>
              <a:t>Anticonvulsants</a:t>
            </a:r>
          </a:p>
          <a:p>
            <a:pPr lvl="2"/>
            <a:r>
              <a:rPr lang="en-US" dirty="0"/>
              <a:t>Gabapentin, pregabalin</a:t>
            </a:r>
          </a:p>
          <a:p>
            <a:pPr lvl="2"/>
            <a:r>
              <a:rPr lang="en-US" dirty="0"/>
              <a:t>Carbamazepine</a:t>
            </a:r>
          </a:p>
          <a:p>
            <a:pPr lvl="1"/>
            <a:r>
              <a:rPr lang="en-US" dirty="0" smtClean="0"/>
              <a:t>Topical lidocaine patch</a:t>
            </a:r>
          </a:p>
          <a:p>
            <a:pPr lvl="1"/>
            <a:r>
              <a:rPr lang="en-US" dirty="0" smtClean="0"/>
              <a:t>Ketamine – opioid sparing effects at subanesthetic doses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400" dirty="0"/>
              <a:t>*Dahl, et al: An </a:t>
            </a:r>
            <a:r>
              <a:rPr lang="en-US" sz="1400" dirty="0" smtClean="0"/>
              <a:t>Expert Opinion </a:t>
            </a:r>
            <a:r>
              <a:rPr lang="en-US" sz="1400" dirty="0"/>
              <a:t>on </a:t>
            </a:r>
            <a:r>
              <a:rPr lang="en-US" sz="1400" dirty="0" smtClean="0"/>
              <a:t>Postoperative Pain Management</a:t>
            </a:r>
            <a:r>
              <a:rPr lang="en-US" sz="1400" dirty="0"/>
              <a:t>,</a:t>
            </a:r>
          </a:p>
          <a:p>
            <a:pPr marL="0" indent="0" algn="ctr">
              <a:buNone/>
            </a:pPr>
            <a:r>
              <a:rPr lang="en-US" sz="1400" dirty="0"/>
              <a:t>with </a:t>
            </a:r>
            <a:r>
              <a:rPr lang="en-US" sz="1400" dirty="0" smtClean="0"/>
              <a:t>Special Reference </a:t>
            </a:r>
            <a:r>
              <a:rPr lang="en-US" sz="1400" dirty="0"/>
              <a:t>to </a:t>
            </a:r>
            <a:r>
              <a:rPr lang="en-US" sz="1400" dirty="0" smtClean="0"/>
              <a:t>New </a:t>
            </a:r>
            <a:r>
              <a:rPr lang="en-US" sz="1400" dirty="0"/>
              <a:t>D</a:t>
            </a:r>
            <a:r>
              <a:rPr lang="en-US" sz="1400" dirty="0" smtClean="0"/>
              <a:t>evelopments</a:t>
            </a:r>
            <a:r>
              <a:rPr lang="en-US" sz="1400" dirty="0"/>
              <a:t>, </a:t>
            </a:r>
            <a:r>
              <a:rPr lang="en-US" sz="1400" dirty="0" smtClean="0"/>
              <a:t>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6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Adjuncts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Neuropathic pain</a:t>
            </a:r>
          </a:p>
          <a:p>
            <a:pPr lvl="1"/>
            <a:r>
              <a:rPr lang="en-US" dirty="0" smtClean="0"/>
              <a:t>Gabapentin, </a:t>
            </a:r>
            <a:r>
              <a:rPr lang="en-US" dirty="0"/>
              <a:t>p</a:t>
            </a:r>
            <a:r>
              <a:rPr lang="en-US" dirty="0" smtClean="0"/>
              <a:t>regabablin</a:t>
            </a:r>
          </a:p>
          <a:p>
            <a:pPr lvl="1"/>
            <a:r>
              <a:rPr lang="en-US" dirty="0" smtClean="0"/>
              <a:t>Add nortriptyline 10 mg PO QHS if patient reports poor sleep</a:t>
            </a:r>
          </a:p>
          <a:p>
            <a:pPr lvl="1"/>
            <a:r>
              <a:rPr lang="en-US" dirty="0" smtClean="0"/>
              <a:t>Add duloxetine if patient has depression-type symptoms and neuropathic pain</a:t>
            </a:r>
          </a:p>
          <a:p>
            <a:r>
              <a:rPr lang="en-US" dirty="0" smtClean="0"/>
              <a:t>Musculoskeletal pain (i.e., from intraoperative malpositioning)</a:t>
            </a:r>
          </a:p>
          <a:p>
            <a:pPr lvl="1"/>
            <a:r>
              <a:rPr lang="en-US" dirty="0" smtClean="0"/>
              <a:t>Add benzodiazepine (cautiously) for muscle spasms</a:t>
            </a:r>
          </a:p>
          <a:p>
            <a:pPr lvl="1"/>
            <a:r>
              <a:rPr lang="en-US" dirty="0" smtClean="0"/>
              <a:t>Add muscle relaxants (brief time course) if unresponsive or intolerance to benzodiazepines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06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Intra-op Discussion of Pain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patient chronic pain regimen</a:t>
            </a:r>
          </a:p>
          <a:p>
            <a:r>
              <a:rPr lang="en-US" dirty="0" smtClean="0"/>
              <a:t>Make recommendations for conversion to IV while NPO</a:t>
            </a:r>
          </a:p>
          <a:p>
            <a:r>
              <a:rPr lang="en-US" dirty="0" smtClean="0"/>
              <a:t>Make sure primary team has plan if APMS not involved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Preparation for Day on Service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OR list in the afternoon before you are on service and identify patients who will need blocks the following day</a:t>
            </a:r>
          </a:p>
          <a:p>
            <a:r>
              <a:rPr lang="en-US" dirty="0" smtClean="0"/>
              <a:t>Call staff the night before with first starts</a:t>
            </a:r>
          </a:p>
          <a:p>
            <a:pPr lvl="1"/>
            <a:r>
              <a:rPr lang="en-US" dirty="0" smtClean="0"/>
              <a:t>Discuss appropriate placement for first start blocks/epidurals</a:t>
            </a:r>
          </a:p>
          <a:p>
            <a:pPr lvl="1"/>
            <a:r>
              <a:rPr lang="en-US" dirty="0" smtClean="0"/>
              <a:t>Notify staff to arrive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APMS First Starts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Arrive at 6:00 AM</a:t>
            </a:r>
          </a:p>
          <a:p>
            <a:r>
              <a:rPr lang="en-US" dirty="0" smtClean="0"/>
              <a:t>Pre-op and consent patients who will receive pre-op interventions first</a:t>
            </a:r>
          </a:p>
          <a:p>
            <a:r>
              <a:rPr lang="en-US" dirty="0" smtClean="0"/>
              <a:t>Pre-op and consent patients who may receive post-op interventions</a:t>
            </a:r>
          </a:p>
          <a:p>
            <a:r>
              <a:rPr lang="en-US" dirty="0" smtClean="0"/>
              <a:t>Page staff by 6:30 with first start epidural if staff has not arrived</a:t>
            </a:r>
          </a:p>
          <a:p>
            <a:pPr lvl="1"/>
            <a:r>
              <a:rPr lang="en-US" dirty="0" smtClean="0"/>
              <a:t>Do not start epidural without staff present unless instructed to do so by staff</a:t>
            </a:r>
          </a:p>
          <a:p>
            <a:r>
              <a:rPr lang="en-US" dirty="0" smtClean="0"/>
              <a:t>Lecture and 6:45 and staff will place remaining first start blocks </a:t>
            </a:r>
          </a:p>
        </p:txBody>
      </p:sp>
    </p:spTree>
    <p:extLst>
      <p:ext uri="{BB962C8B-B14F-4D97-AF65-F5344CB8AC3E}">
        <p14:creationId xmlns:p14="http://schemas.microsoft.com/office/powerpoint/2010/main" val="38788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staff when lecture is finished and meet for rounds</a:t>
            </a:r>
          </a:p>
          <a:p>
            <a:r>
              <a:rPr lang="en-US" dirty="0"/>
              <a:t>Chart review</a:t>
            </a:r>
          </a:p>
          <a:p>
            <a:pPr lvl="1"/>
            <a:r>
              <a:rPr lang="en-US" dirty="0"/>
              <a:t>PCA and IV medication for breakthrough</a:t>
            </a:r>
          </a:p>
          <a:p>
            <a:pPr lvl="1"/>
            <a:r>
              <a:rPr lang="en-US" dirty="0"/>
              <a:t>Ketorolac and kidney function</a:t>
            </a:r>
          </a:p>
          <a:p>
            <a:pPr lvl="1"/>
            <a:r>
              <a:rPr lang="en-US" dirty="0"/>
              <a:t>Hydrocodone</a:t>
            </a:r>
          </a:p>
          <a:p>
            <a:r>
              <a:rPr lang="en-US" dirty="0" smtClean="0"/>
              <a:t>Patient evaluation</a:t>
            </a:r>
          </a:p>
          <a:p>
            <a:pPr lvl="1"/>
            <a:r>
              <a:rPr lang="en-US" dirty="0" smtClean="0"/>
              <a:t>Pain score overnight</a:t>
            </a:r>
          </a:p>
          <a:p>
            <a:pPr lvl="1"/>
            <a:r>
              <a:rPr lang="en-US" dirty="0" smtClean="0"/>
              <a:t>Side effects</a:t>
            </a:r>
          </a:p>
          <a:p>
            <a:pPr lvl="1"/>
            <a:r>
              <a:rPr lang="en-US" dirty="0" smtClean="0"/>
              <a:t>Determine if patient needs intervention</a:t>
            </a:r>
          </a:p>
          <a:p>
            <a:pPr lvl="1"/>
            <a:r>
              <a:rPr lang="en-US" dirty="0" smtClean="0"/>
              <a:t>Inspect the patient’s back</a:t>
            </a:r>
          </a:p>
          <a:p>
            <a:pPr lvl="1"/>
            <a:r>
              <a:rPr lang="en-US" dirty="0" smtClean="0"/>
              <a:t>Verify that the tubing is connected and intact</a:t>
            </a:r>
          </a:p>
        </p:txBody>
      </p:sp>
    </p:spTree>
    <p:extLst>
      <p:ext uri="{BB962C8B-B14F-4D97-AF65-F5344CB8AC3E}">
        <p14:creationId xmlns:p14="http://schemas.microsoft.com/office/powerpoint/2010/main" val="42291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to patient what to expect with epidural</a:t>
            </a:r>
          </a:p>
          <a:p>
            <a:pPr lvl="1"/>
            <a:r>
              <a:rPr lang="en-US" dirty="0" smtClean="0"/>
              <a:t>Bilateral knees and orthopedic revisions (48 hours)</a:t>
            </a:r>
          </a:p>
          <a:p>
            <a:pPr lvl="1"/>
            <a:r>
              <a:rPr lang="en-US" dirty="0" smtClean="0"/>
              <a:t>Exploratory laparotomy (out when taking PO reliably)</a:t>
            </a:r>
          </a:p>
          <a:p>
            <a:pPr lvl="1"/>
            <a:r>
              <a:rPr lang="en-US" dirty="0" smtClean="0"/>
              <a:t>Thoracic surgery (out when chest tube is removed)</a:t>
            </a:r>
          </a:p>
          <a:p>
            <a:r>
              <a:rPr lang="en-US" dirty="0" smtClean="0"/>
              <a:t>Foley catheters per primary team</a:t>
            </a:r>
          </a:p>
          <a:p>
            <a:pPr lvl="1"/>
            <a:r>
              <a:rPr lang="en-US" dirty="0" smtClean="0"/>
              <a:t>TAH/BSO (out POD #1)</a:t>
            </a:r>
          </a:p>
          <a:p>
            <a:pPr lvl="1"/>
            <a:r>
              <a:rPr lang="en-US" dirty="0" smtClean="0"/>
              <a:t>Thoracic surgery (out POD #1 or when strict I&amp;O no longer necessary)</a:t>
            </a:r>
          </a:p>
          <a:p>
            <a:r>
              <a:rPr lang="en-US" dirty="0" smtClean="0"/>
              <a:t>Pain control after epidural removal</a:t>
            </a:r>
          </a:p>
          <a:p>
            <a:pPr lvl="1"/>
            <a:r>
              <a:rPr lang="en-US" dirty="0" smtClean="0"/>
              <a:t>Hydrocodone for baseline pain</a:t>
            </a:r>
          </a:p>
          <a:p>
            <a:pPr lvl="1"/>
            <a:r>
              <a:rPr lang="en-US" dirty="0" smtClean="0"/>
              <a:t>Ketorolac</a:t>
            </a:r>
          </a:p>
          <a:p>
            <a:pPr lvl="1"/>
            <a:r>
              <a:rPr lang="en-US" dirty="0" smtClean="0"/>
              <a:t>IV PCA/intermittent dosing for breakthrough</a:t>
            </a:r>
          </a:p>
          <a:p>
            <a:pPr lvl="1"/>
            <a:r>
              <a:rPr lang="en-US" dirty="0" smtClean="0"/>
              <a:t>Discuss adjuncts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Order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5334000"/>
            <a:ext cx="4953000" cy="1295400"/>
          </a:xfrm>
        </p:spPr>
        <p:txBody>
          <a:bodyPr/>
          <a:lstStyle/>
          <a:p>
            <a:pPr marL="457200" lvl="2" indent="0">
              <a:buNone/>
            </a:pPr>
            <a:r>
              <a:rPr lang="en-US" dirty="0"/>
              <a:t>	</a:t>
            </a:r>
            <a:r>
              <a:rPr lang="en-US" dirty="0" smtClean="0"/>
              <a:t> 	</a:t>
            </a:r>
            <a:r>
              <a:rPr lang="en-US" sz="1600" u="sng" dirty="0" smtClean="0"/>
              <a:t>Peak</a:t>
            </a:r>
            <a:r>
              <a:rPr lang="en-US" sz="1600" dirty="0" smtClean="0"/>
              <a:t>	</a:t>
            </a:r>
            <a:r>
              <a:rPr lang="en-US" sz="1600" u="sng" dirty="0" smtClean="0"/>
              <a:t>DOA (hrs)</a:t>
            </a:r>
          </a:p>
          <a:p>
            <a:r>
              <a:rPr lang="en-US" sz="1600" dirty="0" smtClean="0"/>
              <a:t>Morphine 	30-60	3-4</a:t>
            </a:r>
          </a:p>
          <a:p>
            <a:r>
              <a:rPr lang="en-US" sz="1600" dirty="0" smtClean="0"/>
              <a:t>Hydromorphone	15-30	2-3</a:t>
            </a:r>
          </a:p>
          <a:p>
            <a:r>
              <a:rPr lang="en-US" sz="1600" dirty="0" smtClean="0"/>
              <a:t>Fentanyl	3-5	.5-1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1295400"/>
            <a:ext cx="785552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5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Prescribing: Equianalgesic Dosing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400854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5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Effects of Opioids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57388"/>
            <a:ext cx="88201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56388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0" algn="ctr">
              <a:buNone/>
            </a:pPr>
            <a:r>
              <a:rPr lang="en-US" sz="1400" dirty="0">
                <a:sym typeface="Wingdings" pitchFamily="2" charset="2"/>
              </a:rPr>
              <a:t>*Manchikanti et al: ASIPP Guidelines for Responsible Opioid Prescribing</a:t>
            </a:r>
          </a:p>
          <a:p>
            <a:pPr marL="228600" lvl="1" indent="0" algn="ctr">
              <a:buNone/>
            </a:pPr>
            <a:r>
              <a:rPr lang="en-US" sz="1400" dirty="0">
                <a:sym typeface="Wingdings" pitchFamily="2" charset="2"/>
              </a:rPr>
              <a:t>In Chronic Non-Cancer Pain: Part </a:t>
            </a:r>
            <a:r>
              <a:rPr lang="en-US" sz="1400" dirty="0" smtClean="0">
                <a:sym typeface="Wingdings" pitchFamily="2" charset="2"/>
              </a:rPr>
              <a:t>1- Evidence Assessment, </a:t>
            </a:r>
            <a:r>
              <a:rPr lang="en-US" sz="1400" dirty="0">
                <a:sym typeface="Wingdings" pitchFamily="2" charset="2"/>
              </a:rPr>
              <a:t>2012.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05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228600"/>
            <a:ext cx="3995738" cy="642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743200"/>
            <a:ext cx="4114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*Joint Commission Sentinel Event Alert #47: Opioid-Related Respiratory Depression in the Hospitalized Patient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13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081C3B36A364DA09F92D28BE77364" ma:contentTypeVersion="0" ma:contentTypeDescription="Create a new document." ma:contentTypeScope="" ma:versionID="5677f8d560c71786722b3a51b3b9b23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C05154-2DCE-4935-99FD-064E39A34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FED52AE-12C7-418B-9E56-130BAA5B1513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85C0710-5B6B-45B0-9C8F-7350851DDD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</TotalTime>
  <Words>499</Words>
  <Application>Microsoft Office PowerPoint</Application>
  <PresentationFormat>On-screen Show (4:3)</PresentationFormat>
  <Paragraphs>87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Title Master</vt:lpstr>
      <vt:lpstr>1_Custom Design</vt:lpstr>
      <vt:lpstr>APMS Nuts and Bolts</vt:lpstr>
      <vt:lpstr>Preparation for Day on Service</vt:lpstr>
      <vt:lpstr>APMS First Starts</vt:lpstr>
      <vt:lpstr>Rounding</vt:lpstr>
      <vt:lpstr>Patient Expectations</vt:lpstr>
      <vt:lpstr>PCA Order Set</vt:lpstr>
      <vt:lpstr>Practical Prescribing: Equianalgesic Dosing</vt:lpstr>
      <vt:lpstr>Adverse Effects of Opioids</vt:lpstr>
      <vt:lpstr>PowerPoint Presentation</vt:lpstr>
      <vt:lpstr>Co Analgesics</vt:lpstr>
      <vt:lpstr>Recommendations for Adjuncts</vt:lpstr>
      <vt:lpstr>Intra-op Discussion of Pain Management</vt:lpstr>
    </vt:vector>
  </TitlesOfParts>
  <Company>Korzenowski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Gigi Korzenowski</dc:creator>
  <cp:lastModifiedBy>Linda N. Moore</cp:lastModifiedBy>
  <cp:revision>158</cp:revision>
  <cp:lastPrinted>2014-07-01T12:23:13Z</cp:lastPrinted>
  <dcterms:created xsi:type="dcterms:W3CDTF">2008-06-11T16:10:35Z</dcterms:created>
  <dcterms:modified xsi:type="dcterms:W3CDTF">2014-09-26T17:20:37Z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0x010100525081C3B36A364DA09F92D28BE77364</vt:lpwstr>
  </property>
</Properties>
</file>