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00DFA-BF09-4C39-88BC-C88716F6793F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E20B-3A34-4EEF-B32B-E62298D0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00DFA-BF09-4C39-88BC-C88716F6793F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E20B-3A34-4EEF-B32B-E62298D0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0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00DFA-BF09-4C39-88BC-C88716F6793F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E20B-3A34-4EEF-B32B-E62298D0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8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00DFA-BF09-4C39-88BC-C88716F6793F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E20B-3A34-4EEF-B32B-E62298D0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8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00DFA-BF09-4C39-88BC-C88716F6793F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E20B-3A34-4EEF-B32B-E62298D0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8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00DFA-BF09-4C39-88BC-C88716F6793F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E20B-3A34-4EEF-B32B-E62298D0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8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00DFA-BF09-4C39-88BC-C88716F6793F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E20B-3A34-4EEF-B32B-E62298D0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00DFA-BF09-4C39-88BC-C88716F6793F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E20B-3A34-4EEF-B32B-E62298D0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6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00DFA-BF09-4C39-88BC-C88716F6793F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E20B-3A34-4EEF-B32B-E62298D0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29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00DFA-BF09-4C39-88BC-C88716F6793F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E20B-3A34-4EEF-B32B-E62298D0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47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00DFA-BF09-4C39-88BC-C88716F6793F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E20B-3A34-4EEF-B32B-E62298D0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8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00DFA-BF09-4C39-88BC-C88716F6793F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DE20B-3A34-4EEF-B32B-E62298D0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S&amp;W </a:t>
            </a:r>
            <a:r>
              <a:rPr lang="en-US" dirty="0" err="1" smtClean="0"/>
              <a:t>Intraop</a:t>
            </a:r>
            <a:r>
              <a:rPr lang="en-US" dirty="0" smtClean="0"/>
              <a:t> Algorithm</a:t>
            </a:r>
            <a:br>
              <a:rPr lang="en-US" dirty="0" smtClean="0"/>
            </a:br>
            <a:r>
              <a:rPr lang="en-US" dirty="0" smtClean="0"/>
              <a:t>&amp;</a:t>
            </a:r>
            <a:br>
              <a:rPr lang="en-US" dirty="0" smtClean="0"/>
            </a:br>
            <a:r>
              <a:rPr lang="en-US" dirty="0" smtClean="0"/>
              <a:t>Suggested Post-Op Algorithm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02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AutoShape 19"/>
          <p:cNvSpPr>
            <a:spLocks/>
          </p:cNvSpPr>
          <p:nvPr/>
        </p:nvSpPr>
        <p:spPr bwMode="auto">
          <a:xfrm>
            <a:off x="6781800" y="3721894"/>
            <a:ext cx="1310283" cy="1231106"/>
          </a:xfrm>
          <a:prstGeom prst="diamond">
            <a:avLst/>
          </a:prstGeom>
          <a:solidFill>
            <a:srgbClr val="DD206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0" name="AutoShape 19"/>
          <p:cNvSpPr>
            <a:spLocks/>
          </p:cNvSpPr>
          <p:nvPr/>
        </p:nvSpPr>
        <p:spPr bwMode="auto">
          <a:xfrm>
            <a:off x="5181600" y="3733800"/>
            <a:ext cx="1310283" cy="1231106"/>
          </a:xfrm>
          <a:prstGeom prst="diamond">
            <a:avLst/>
          </a:prstGeom>
          <a:solidFill>
            <a:srgbClr val="DD206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9" name="AutoShape 19"/>
          <p:cNvSpPr>
            <a:spLocks/>
          </p:cNvSpPr>
          <p:nvPr/>
        </p:nvSpPr>
        <p:spPr bwMode="auto">
          <a:xfrm>
            <a:off x="3505200" y="3733800"/>
            <a:ext cx="1310283" cy="1231106"/>
          </a:xfrm>
          <a:prstGeom prst="diamond">
            <a:avLst/>
          </a:prstGeom>
          <a:solidFill>
            <a:srgbClr val="DD206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8" name="AutoShape 19"/>
          <p:cNvSpPr>
            <a:spLocks/>
          </p:cNvSpPr>
          <p:nvPr/>
        </p:nvSpPr>
        <p:spPr bwMode="auto">
          <a:xfrm>
            <a:off x="1905000" y="3733800"/>
            <a:ext cx="1310283" cy="1231106"/>
          </a:xfrm>
          <a:prstGeom prst="diamond">
            <a:avLst/>
          </a:prstGeom>
          <a:solidFill>
            <a:srgbClr val="DD206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38" name="Rectangle 1"/>
          <p:cNvSpPr>
            <a:spLocks/>
          </p:cNvSpPr>
          <p:nvPr/>
        </p:nvSpPr>
        <p:spPr bwMode="auto">
          <a:xfrm>
            <a:off x="3464719" y="1098351"/>
            <a:ext cx="1616273" cy="892969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/>
          </p:cNvSpPr>
          <p:nvPr/>
        </p:nvSpPr>
        <p:spPr bwMode="auto">
          <a:xfrm>
            <a:off x="3464719" y="2348508"/>
            <a:ext cx="1616273" cy="678656"/>
          </a:xfrm>
          <a:prstGeom prst="rect">
            <a:avLst/>
          </a:prstGeom>
          <a:solidFill>
            <a:srgbClr val="F3EB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40" name="Rectangle 3"/>
          <p:cNvSpPr>
            <a:spLocks/>
          </p:cNvSpPr>
          <p:nvPr/>
        </p:nvSpPr>
        <p:spPr bwMode="auto">
          <a:xfrm>
            <a:off x="533400" y="5420320"/>
            <a:ext cx="892969" cy="634008"/>
          </a:xfrm>
          <a:prstGeom prst="rect">
            <a:avLst/>
          </a:prstGeom>
          <a:solidFill>
            <a:srgbClr val="CDCDC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41" name="Rectangle 4"/>
          <p:cNvSpPr>
            <a:spLocks/>
          </p:cNvSpPr>
          <p:nvPr/>
        </p:nvSpPr>
        <p:spPr bwMode="auto">
          <a:xfrm>
            <a:off x="2133600" y="5420320"/>
            <a:ext cx="892969" cy="634008"/>
          </a:xfrm>
          <a:prstGeom prst="rect">
            <a:avLst/>
          </a:prstGeom>
          <a:solidFill>
            <a:srgbClr val="CDCDC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42" name="Rectangle 5"/>
          <p:cNvSpPr>
            <a:spLocks/>
          </p:cNvSpPr>
          <p:nvPr/>
        </p:nvSpPr>
        <p:spPr bwMode="auto">
          <a:xfrm>
            <a:off x="3733800" y="5411391"/>
            <a:ext cx="892969" cy="634008"/>
          </a:xfrm>
          <a:prstGeom prst="rect">
            <a:avLst/>
          </a:prstGeom>
          <a:solidFill>
            <a:srgbClr val="CDCDC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43" name="Rectangle 6"/>
          <p:cNvSpPr>
            <a:spLocks/>
          </p:cNvSpPr>
          <p:nvPr/>
        </p:nvSpPr>
        <p:spPr bwMode="auto">
          <a:xfrm>
            <a:off x="5410200" y="5420320"/>
            <a:ext cx="892969" cy="642938"/>
          </a:xfrm>
          <a:prstGeom prst="rect">
            <a:avLst/>
          </a:prstGeom>
          <a:solidFill>
            <a:srgbClr val="CDCDC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44" name="Rectangle 7"/>
          <p:cNvSpPr>
            <a:spLocks/>
          </p:cNvSpPr>
          <p:nvPr/>
        </p:nvSpPr>
        <p:spPr bwMode="auto">
          <a:xfrm>
            <a:off x="7010400" y="5420320"/>
            <a:ext cx="892969" cy="642938"/>
          </a:xfrm>
          <a:prstGeom prst="rect">
            <a:avLst/>
          </a:prstGeom>
          <a:solidFill>
            <a:srgbClr val="CDCDC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45" name="Line 8"/>
          <p:cNvSpPr>
            <a:spLocks noChangeShapeType="1"/>
          </p:cNvSpPr>
          <p:nvPr/>
        </p:nvSpPr>
        <p:spPr bwMode="auto">
          <a:xfrm rot="10800000" flipH="1">
            <a:off x="4183186" y="3124200"/>
            <a:ext cx="7814" cy="56257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46" name="Line 9"/>
          <p:cNvSpPr>
            <a:spLocks noChangeShapeType="1"/>
          </p:cNvSpPr>
          <p:nvPr/>
        </p:nvSpPr>
        <p:spPr bwMode="auto">
          <a:xfrm rot="10800000" flipH="1">
            <a:off x="1250156" y="3062883"/>
            <a:ext cx="1964531" cy="72330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47" name="Line 10"/>
          <p:cNvSpPr>
            <a:spLocks noChangeShapeType="1"/>
          </p:cNvSpPr>
          <p:nvPr/>
        </p:nvSpPr>
        <p:spPr bwMode="auto">
          <a:xfrm rot="10800000">
            <a:off x="5331023" y="3053951"/>
            <a:ext cx="1732360" cy="9377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48" name="Line 11"/>
          <p:cNvSpPr>
            <a:spLocks noChangeShapeType="1"/>
          </p:cNvSpPr>
          <p:nvPr/>
        </p:nvSpPr>
        <p:spPr bwMode="auto">
          <a:xfrm rot="10800000" flipH="1">
            <a:off x="2812852" y="3250406"/>
            <a:ext cx="937617" cy="56257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49" name="Line 12"/>
          <p:cNvSpPr>
            <a:spLocks noChangeShapeType="1"/>
          </p:cNvSpPr>
          <p:nvPr/>
        </p:nvSpPr>
        <p:spPr bwMode="auto">
          <a:xfrm rot="10800000">
            <a:off x="4902398" y="3241477"/>
            <a:ext cx="888802" cy="5447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50" name="AutoShape 13"/>
          <p:cNvSpPr>
            <a:spLocks/>
          </p:cNvSpPr>
          <p:nvPr/>
        </p:nvSpPr>
        <p:spPr bwMode="auto">
          <a:xfrm>
            <a:off x="5688211" y="2241351"/>
            <a:ext cx="892969" cy="892969"/>
          </a:xfrm>
          <a:prstGeom prst="diamond">
            <a:avLst/>
          </a:prstGeom>
          <a:solidFill>
            <a:srgbClr val="86CD4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51" name="Line 14"/>
          <p:cNvSpPr>
            <a:spLocks noChangeShapeType="1"/>
          </p:cNvSpPr>
          <p:nvPr/>
        </p:nvSpPr>
        <p:spPr bwMode="auto">
          <a:xfrm flipH="1">
            <a:off x="5206008" y="2687836"/>
            <a:ext cx="3571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52" name="Line 15"/>
          <p:cNvSpPr>
            <a:spLocks noChangeShapeType="1"/>
          </p:cNvSpPr>
          <p:nvPr/>
        </p:nvSpPr>
        <p:spPr bwMode="auto">
          <a:xfrm flipH="1">
            <a:off x="6706195" y="2687836"/>
            <a:ext cx="3571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53" name="Line 16"/>
          <p:cNvSpPr>
            <a:spLocks noChangeShapeType="1"/>
          </p:cNvSpPr>
          <p:nvPr/>
        </p:nvSpPr>
        <p:spPr bwMode="auto">
          <a:xfrm rot="10800000" flipH="1">
            <a:off x="4277320" y="2053828"/>
            <a:ext cx="0" cy="2310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54" name="Line 17"/>
          <p:cNvSpPr>
            <a:spLocks noChangeShapeType="1"/>
          </p:cNvSpPr>
          <p:nvPr/>
        </p:nvSpPr>
        <p:spPr bwMode="auto">
          <a:xfrm rot="10800000" flipH="1">
            <a:off x="4191001" y="5029200"/>
            <a:ext cx="8930" cy="33039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56" name="AutoShape 19"/>
          <p:cNvSpPr>
            <a:spLocks/>
          </p:cNvSpPr>
          <p:nvPr/>
        </p:nvSpPr>
        <p:spPr bwMode="auto">
          <a:xfrm>
            <a:off x="366117" y="3733801"/>
            <a:ext cx="1310283" cy="1231106"/>
          </a:xfrm>
          <a:prstGeom prst="diamond">
            <a:avLst/>
          </a:prstGeom>
          <a:solidFill>
            <a:srgbClr val="DD206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60" name="Rectangle 23"/>
          <p:cNvSpPr>
            <a:spLocks/>
          </p:cNvSpPr>
          <p:nvPr/>
        </p:nvSpPr>
        <p:spPr bwMode="auto">
          <a:xfrm>
            <a:off x="7188398" y="2366367"/>
            <a:ext cx="892969" cy="634008"/>
          </a:xfrm>
          <a:prstGeom prst="rect">
            <a:avLst/>
          </a:prstGeom>
          <a:solidFill>
            <a:srgbClr val="CDCDCD"/>
          </a:solidFill>
          <a:ln w="25400">
            <a:solidFill>
              <a:srgbClr val="2F3946">
                <a:alpha val="85097"/>
              </a:srgb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61" name="Line 24"/>
          <p:cNvSpPr>
            <a:spLocks noChangeShapeType="1"/>
          </p:cNvSpPr>
          <p:nvPr/>
        </p:nvSpPr>
        <p:spPr bwMode="auto">
          <a:xfrm rot="10800000" flipH="1">
            <a:off x="990600" y="5079802"/>
            <a:ext cx="7814" cy="33039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62" name="Line 25"/>
          <p:cNvSpPr>
            <a:spLocks noChangeShapeType="1"/>
          </p:cNvSpPr>
          <p:nvPr/>
        </p:nvSpPr>
        <p:spPr bwMode="auto">
          <a:xfrm rot="10800000" flipH="1">
            <a:off x="2590801" y="5003602"/>
            <a:ext cx="8930" cy="33039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63" name="Line 26"/>
          <p:cNvSpPr>
            <a:spLocks noChangeShapeType="1"/>
          </p:cNvSpPr>
          <p:nvPr/>
        </p:nvSpPr>
        <p:spPr bwMode="auto">
          <a:xfrm rot="10800000" flipH="1">
            <a:off x="7467601" y="5003601"/>
            <a:ext cx="8930" cy="33039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64" name="Line 27"/>
          <p:cNvSpPr>
            <a:spLocks noChangeShapeType="1"/>
          </p:cNvSpPr>
          <p:nvPr/>
        </p:nvSpPr>
        <p:spPr bwMode="auto">
          <a:xfrm rot="10800000" flipH="1">
            <a:off x="5867401" y="5003601"/>
            <a:ext cx="8930" cy="33039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65" name="Rectangle 28"/>
          <p:cNvSpPr>
            <a:spLocks/>
          </p:cNvSpPr>
          <p:nvPr/>
        </p:nvSpPr>
        <p:spPr bwMode="auto">
          <a:xfrm>
            <a:off x="5688211" y="1223367"/>
            <a:ext cx="892969" cy="634008"/>
          </a:xfrm>
          <a:prstGeom prst="rect">
            <a:avLst/>
          </a:prstGeom>
          <a:solidFill>
            <a:srgbClr val="CDCDC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66" name="Rectangle 29"/>
          <p:cNvSpPr>
            <a:spLocks/>
          </p:cNvSpPr>
          <p:nvPr/>
        </p:nvSpPr>
        <p:spPr bwMode="auto">
          <a:xfrm>
            <a:off x="3679031" y="1278761"/>
            <a:ext cx="11061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700" dirty="0">
                <a:solidFill>
                  <a:prstClr val="white"/>
                </a:solidFill>
                <a:ea typeface="Gill Sans" charset="0"/>
                <a:cs typeface="Gill Sans" charset="0"/>
              </a:rPr>
              <a:t>Non-surgical</a:t>
            </a:r>
          </a:p>
          <a:p>
            <a:pPr algn="ctr"/>
            <a:r>
              <a:rPr lang="en-US" sz="1700" dirty="0">
                <a:solidFill>
                  <a:prstClr val="white"/>
                </a:solidFill>
                <a:ea typeface="Gill Sans" charset="0"/>
                <a:cs typeface="Gill Sans" charset="0"/>
              </a:rPr>
              <a:t>bleeding</a:t>
            </a:r>
          </a:p>
        </p:txBody>
      </p:sp>
      <p:sp>
        <p:nvSpPr>
          <p:cNvPr id="14367" name="Rectangle 30"/>
          <p:cNvSpPr>
            <a:spLocks/>
          </p:cNvSpPr>
          <p:nvPr/>
        </p:nvSpPr>
        <p:spPr bwMode="auto">
          <a:xfrm>
            <a:off x="5715000" y="1346775"/>
            <a:ext cx="8622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Warm patient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(37ºC)</a:t>
            </a:r>
          </a:p>
        </p:txBody>
      </p:sp>
      <p:sp>
        <p:nvSpPr>
          <p:cNvPr id="14368" name="Rectangle 31"/>
          <p:cNvSpPr>
            <a:spLocks/>
          </p:cNvSpPr>
          <p:nvPr/>
        </p:nvSpPr>
        <p:spPr bwMode="auto">
          <a:xfrm>
            <a:off x="5791200" y="2591039"/>
            <a:ext cx="66204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All Normal</a:t>
            </a:r>
          </a:p>
        </p:txBody>
      </p:sp>
      <p:sp>
        <p:nvSpPr>
          <p:cNvPr id="14369" name="Rectangle 32"/>
          <p:cNvSpPr>
            <a:spLocks/>
          </p:cNvSpPr>
          <p:nvPr/>
        </p:nvSpPr>
        <p:spPr bwMode="auto">
          <a:xfrm>
            <a:off x="7239000" y="2498705"/>
            <a:ext cx="791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Re-explore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surgical sites</a:t>
            </a:r>
          </a:p>
        </p:txBody>
      </p:sp>
      <p:sp>
        <p:nvSpPr>
          <p:cNvPr id="14370" name="Rectangle 33"/>
          <p:cNvSpPr>
            <a:spLocks/>
          </p:cNvSpPr>
          <p:nvPr/>
        </p:nvSpPr>
        <p:spPr bwMode="auto">
          <a:xfrm>
            <a:off x="457200" y="4032349"/>
            <a:ext cx="1066800" cy="69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en-US" sz="1000" dirty="0" smtClean="0">
                <a:solidFill>
                  <a:prstClr val="white"/>
                </a:solidFill>
                <a:ea typeface="Gill Sans" charset="0"/>
                <a:cs typeface="Gill Sans" charset="0"/>
              </a:rPr>
              <a:t>Platelets</a:t>
            </a:r>
            <a:endParaRPr lang="en-US" sz="1000" dirty="0">
              <a:solidFill>
                <a:prstClr val="white"/>
              </a:solidFill>
              <a:ea typeface="Gill Sans" charset="0"/>
              <a:cs typeface="Gill Sans" charset="0"/>
            </a:endParaRPr>
          </a:p>
          <a:p>
            <a:pPr algn="ctr"/>
            <a:r>
              <a:rPr lang="en-US" sz="1000" dirty="0">
                <a:solidFill>
                  <a:prstClr val="white"/>
                </a:solidFill>
                <a:ea typeface="Gill Sans" charset="0"/>
                <a:cs typeface="Gill Sans" charset="0"/>
              </a:rPr>
              <a:t>&lt; </a:t>
            </a:r>
            <a:r>
              <a:rPr lang="en-US" sz="1000" dirty="0" smtClean="0">
                <a:solidFill>
                  <a:prstClr val="white"/>
                </a:solidFill>
                <a:ea typeface="Gill Sans" charset="0"/>
                <a:cs typeface="Gill Sans" charset="0"/>
              </a:rPr>
              <a:t>100k or known inhibition (preop TEG PM)</a:t>
            </a:r>
          </a:p>
          <a:p>
            <a:pPr algn="ctr"/>
            <a:r>
              <a:rPr lang="en-US" sz="1000" dirty="0">
                <a:solidFill>
                  <a:prstClr val="white"/>
                </a:solidFill>
                <a:ea typeface="Gill Sans" charset="0"/>
                <a:cs typeface="Gill Sans" charset="0"/>
              </a:rPr>
              <a:t>o</a:t>
            </a:r>
            <a:r>
              <a:rPr lang="en-US" sz="1000" dirty="0" smtClean="0">
                <a:solidFill>
                  <a:prstClr val="white"/>
                </a:solidFill>
                <a:ea typeface="Gill Sans" charset="0"/>
                <a:cs typeface="Gill Sans" charset="0"/>
              </a:rPr>
              <a:t>r MA &lt; 55</a:t>
            </a:r>
            <a:endParaRPr lang="en-US" sz="1000" dirty="0">
              <a:solidFill>
                <a:prstClr val="white"/>
              </a:solidFill>
              <a:ea typeface="Gill Sans" charset="0"/>
              <a:cs typeface="Gill Sans" charset="0"/>
            </a:endParaRPr>
          </a:p>
        </p:txBody>
      </p:sp>
      <p:sp>
        <p:nvSpPr>
          <p:cNvPr id="14371" name="Rectangle 34"/>
          <p:cNvSpPr>
            <a:spLocks/>
          </p:cNvSpPr>
          <p:nvPr/>
        </p:nvSpPr>
        <p:spPr bwMode="auto">
          <a:xfrm>
            <a:off x="2209800" y="4204156"/>
            <a:ext cx="67807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ea typeface="Gill Sans" charset="0"/>
                <a:cs typeface="Gill Sans" charset="0"/>
              </a:rPr>
              <a:t>R &gt; 8 min</a:t>
            </a:r>
            <a:endParaRPr lang="en-US" sz="1400" dirty="0">
              <a:solidFill>
                <a:prstClr val="white"/>
              </a:solidFill>
              <a:ea typeface="Gill Sans" charset="0"/>
              <a:cs typeface="Gill Sans" charset="0"/>
            </a:endParaRPr>
          </a:p>
        </p:txBody>
      </p:sp>
      <p:sp>
        <p:nvSpPr>
          <p:cNvPr id="14372" name="Rectangle 35"/>
          <p:cNvSpPr>
            <a:spLocks/>
          </p:cNvSpPr>
          <p:nvPr/>
        </p:nvSpPr>
        <p:spPr bwMode="auto">
          <a:xfrm>
            <a:off x="3733800" y="3991690"/>
            <a:ext cx="936472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100" dirty="0" smtClean="0">
                <a:solidFill>
                  <a:prstClr val="white"/>
                </a:solidFill>
                <a:ea typeface="Gill Sans" charset="0"/>
                <a:cs typeface="Gill Sans" charset="0"/>
              </a:rPr>
              <a:t>TEG R &gt; 1.5 hTEG R</a:t>
            </a:r>
          </a:p>
          <a:p>
            <a:pPr algn="ctr"/>
            <a:r>
              <a:rPr lang="en-US" sz="1100" dirty="0">
                <a:solidFill>
                  <a:prstClr val="white"/>
                </a:solidFill>
                <a:ea typeface="Gill Sans" charset="0"/>
                <a:cs typeface="Gill Sans" charset="0"/>
              </a:rPr>
              <a:t>o</a:t>
            </a:r>
            <a:r>
              <a:rPr lang="en-US" sz="1100" dirty="0" smtClean="0">
                <a:solidFill>
                  <a:prstClr val="white"/>
                </a:solidFill>
                <a:ea typeface="Gill Sans" charset="0"/>
                <a:cs typeface="Gill Sans" charset="0"/>
              </a:rPr>
              <a:t>r ACT</a:t>
            </a:r>
          </a:p>
          <a:p>
            <a:pPr algn="ctr"/>
            <a:r>
              <a:rPr lang="en-US" sz="1100" dirty="0" smtClean="0">
                <a:solidFill>
                  <a:prstClr val="white"/>
                </a:solidFill>
                <a:ea typeface="Gill Sans" charset="0"/>
                <a:cs typeface="Gill Sans" charset="0"/>
              </a:rPr>
              <a:t>&gt; baseline</a:t>
            </a:r>
            <a:endParaRPr lang="en-US" sz="1100" dirty="0">
              <a:solidFill>
                <a:prstClr val="white"/>
              </a:solidFill>
              <a:ea typeface="Gill Sans" charset="0"/>
              <a:cs typeface="Gill Sans" charset="0"/>
            </a:endParaRPr>
          </a:p>
        </p:txBody>
      </p:sp>
      <p:sp>
        <p:nvSpPr>
          <p:cNvPr id="14373" name="Rectangle 36"/>
          <p:cNvSpPr>
            <a:spLocks/>
          </p:cNvSpPr>
          <p:nvPr/>
        </p:nvSpPr>
        <p:spPr bwMode="auto">
          <a:xfrm>
            <a:off x="7010400" y="4114800"/>
            <a:ext cx="918521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100" dirty="0" smtClean="0">
                <a:solidFill>
                  <a:prstClr val="white"/>
                </a:solidFill>
                <a:ea typeface="Gill Sans" charset="0"/>
                <a:cs typeface="Gill Sans" charset="0"/>
              </a:rPr>
              <a:t>TEG Angle &lt; 45°</a:t>
            </a:r>
          </a:p>
          <a:p>
            <a:pPr algn="ctr"/>
            <a:r>
              <a:rPr lang="en-US" sz="1100" dirty="0" smtClean="0">
                <a:solidFill>
                  <a:prstClr val="white"/>
                </a:solidFill>
                <a:ea typeface="Gill Sans" charset="0"/>
                <a:cs typeface="Gill Sans" charset="0"/>
              </a:rPr>
              <a:t>Or</a:t>
            </a:r>
          </a:p>
          <a:p>
            <a:pPr algn="ctr"/>
            <a:r>
              <a:rPr lang="en-US" sz="1100" dirty="0" smtClean="0">
                <a:solidFill>
                  <a:prstClr val="white"/>
                </a:solidFill>
                <a:ea typeface="Gill Sans" charset="0"/>
                <a:cs typeface="Gill Sans" charset="0"/>
              </a:rPr>
              <a:t>Fibrinogen</a:t>
            </a:r>
            <a:endParaRPr lang="en-US" sz="1100" dirty="0">
              <a:solidFill>
                <a:prstClr val="white"/>
              </a:solidFill>
              <a:ea typeface="Gill Sans" charset="0"/>
              <a:cs typeface="Gill Sans" charset="0"/>
            </a:endParaRPr>
          </a:p>
          <a:p>
            <a:pPr algn="ctr"/>
            <a:r>
              <a:rPr lang="en-US" sz="1100" dirty="0">
                <a:solidFill>
                  <a:prstClr val="white"/>
                </a:solidFill>
                <a:ea typeface="Gill Sans" charset="0"/>
                <a:cs typeface="Gill Sans" charset="0"/>
              </a:rPr>
              <a:t>&lt; 150</a:t>
            </a:r>
          </a:p>
        </p:txBody>
      </p:sp>
      <p:sp>
        <p:nvSpPr>
          <p:cNvPr id="14374" name="Rectangle 37"/>
          <p:cNvSpPr>
            <a:spLocks/>
          </p:cNvSpPr>
          <p:nvPr/>
        </p:nvSpPr>
        <p:spPr bwMode="auto">
          <a:xfrm>
            <a:off x="5334000" y="4263361"/>
            <a:ext cx="101630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  <a:ea typeface="Gill Sans" charset="0"/>
                <a:cs typeface="Gill Sans" charset="0"/>
              </a:rPr>
              <a:t>Hct &lt; 7.0 g/dL</a:t>
            </a:r>
            <a:endParaRPr lang="en-US" sz="1400" dirty="0">
              <a:solidFill>
                <a:prstClr val="white"/>
              </a:solidFill>
              <a:ea typeface="Gill Sans" charset="0"/>
              <a:cs typeface="Gill Sans" charset="0"/>
            </a:endParaRPr>
          </a:p>
        </p:txBody>
      </p:sp>
      <p:sp>
        <p:nvSpPr>
          <p:cNvPr id="14375" name="Line 38"/>
          <p:cNvSpPr>
            <a:spLocks noChangeShapeType="1"/>
          </p:cNvSpPr>
          <p:nvPr/>
        </p:nvSpPr>
        <p:spPr bwMode="auto">
          <a:xfrm flipH="1">
            <a:off x="5241726" y="1544836"/>
            <a:ext cx="3571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76" name="Rectangle 39"/>
          <p:cNvSpPr>
            <a:spLocks/>
          </p:cNvSpPr>
          <p:nvPr/>
        </p:nvSpPr>
        <p:spPr bwMode="auto">
          <a:xfrm>
            <a:off x="3565327" y="2547937"/>
            <a:ext cx="161627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TEG, hTEG</a:t>
            </a:r>
          </a:p>
          <a:p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Platelet count</a:t>
            </a:r>
          </a:p>
          <a:p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ACT</a:t>
            </a:r>
          </a:p>
          <a:p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Fibrinogen</a:t>
            </a:r>
          </a:p>
          <a:p>
            <a:endParaRPr lang="en-US" sz="1000" dirty="0">
              <a:solidFill>
                <a:prstClr val="black"/>
              </a:solidFill>
              <a:ea typeface="Gill Sans" charset="0"/>
              <a:cs typeface="Gill Sans" charset="0"/>
            </a:endParaRPr>
          </a:p>
        </p:txBody>
      </p:sp>
      <p:sp>
        <p:nvSpPr>
          <p:cNvPr id="14377" name="Rectangle 40"/>
          <p:cNvSpPr>
            <a:spLocks/>
          </p:cNvSpPr>
          <p:nvPr/>
        </p:nvSpPr>
        <p:spPr bwMode="auto">
          <a:xfrm>
            <a:off x="685800" y="5552659"/>
            <a:ext cx="537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Platelets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1 dose</a:t>
            </a:r>
            <a:endParaRPr lang="en-US" sz="1000" dirty="0">
              <a:solidFill>
                <a:prstClr val="black"/>
              </a:solidFill>
              <a:ea typeface="Gill Sans" charset="0"/>
              <a:cs typeface="Gill Sans" charset="0"/>
            </a:endParaRPr>
          </a:p>
        </p:txBody>
      </p:sp>
      <p:sp>
        <p:nvSpPr>
          <p:cNvPr id="14378" name="Rectangle 41"/>
          <p:cNvSpPr>
            <a:spLocks/>
          </p:cNvSpPr>
          <p:nvPr/>
        </p:nvSpPr>
        <p:spPr bwMode="auto">
          <a:xfrm>
            <a:off x="2286000" y="5552658"/>
            <a:ext cx="6027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FFP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(</a:t>
            </a:r>
            <a:r>
              <a:rPr lang="en-US" sz="12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10ml/kg</a:t>
            </a:r>
            <a:r>
              <a:rPr lang="en-US" sz="1000" dirty="0">
                <a:solidFill>
                  <a:prstClr val="black"/>
                </a:solidFill>
                <a:ea typeface="Gill Sans" charset="0"/>
                <a:cs typeface="Gill Sans" charset="0"/>
              </a:rPr>
              <a:t>)</a:t>
            </a:r>
          </a:p>
        </p:txBody>
      </p:sp>
      <p:sp>
        <p:nvSpPr>
          <p:cNvPr id="14379" name="Rectangle 42"/>
          <p:cNvSpPr>
            <a:spLocks/>
          </p:cNvSpPr>
          <p:nvPr/>
        </p:nvSpPr>
        <p:spPr bwMode="auto">
          <a:xfrm>
            <a:off x="3886200" y="5543729"/>
            <a:ext cx="6512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Protamine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(50mg)</a:t>
            </a:r>
          </a:p>
        </p:txBody>
      </p:sp>
      <p:sp>
        <p:nvSpPr>
          <p:cNvPr id="14380" name="Rectangle 43"/>
          <p:cNvSpPr>
            <a:spLocks/>
          </p:cNvSpPr>
          <p:nvPr/>
        </p:nvSpPr>
        <p:spPr bwMode="auto">
          <a:xfrm>
            <a:off x="5638800" y="5552659"/>
            <a:ext cx="453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pRBC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(1 unit)</a:t>
            </a:r>
            <a:endParaRPr lang="en-US" sz="1200" dirty="0">
              <a:solidFill>
                <a:prstClr val="black"/>
              </a:solidFill>
              <a:ea typeface="Gill Sans" charset="0"/>
              <a:cs typeface="Gill Sans" charset="0"/>
            </a:endParaRPr>
          </a:p>
        </p:txBody>
      </p:sp>
      <p:sp>
        <p:nvSpPr>
          <p:cNvPr id="14381" name="Rectangle 44"/>
          <p:cNvSpPr>
            <a:spLocks/>
          </p:cNvSpPr>
          <p:nvPr/>
        </p:nvSpPr>
        <p:spPr bwMode="auto">
          <a:xfrm>
            <a:off x="7187303" y="5543729"/>
            <a:ext cx="5850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Cryo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(10 units</a:t>
            </a:r>
            <a:r>
              <a:rPr lang="en-US" sz="1000" dirty="0">
                <a:solidFill>
                  <a:prstClr val="black"/>
                </a:solidFill>
                <a:ea typeface="Gill Sans" charset="0"/>
                <a:cs typeface="Gill Sans" charset="0"/>
              </a:rPr>
              <a:t>)</a:t>
            </a:r>
          </a:p>
        </p:txBody>
      </p:sp>
      <p:sp>
        <p:nvSpPr>
          <p:cNvPr id="14382" name="Rectangle 45"/>
          <p:cNvSpPr>
            <a:spLocks/>
          </p:cNvSpPr>
          <p:nvPr/>
        </p:nvSpPr>
        <p:spPr bwMode="auto">
          <a:xfrm>
            <a:off x="228600" y="685799"/>
            <a:ext cx="3124200" cy="2377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1100" b="1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ill Sans" charset="0"/>
                <a:cs typeface="Gill Sans" charset="0"/>
              </a:rPr>
              <a:t>PRE-OP</a:t>
            </a:r>
          </a:p>
          <a:p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- d/c ASA (10d) – unless patient has unstable angina</a:t>
            </a:r>
          </a:p>
          <a:p>
            <a:endParaRPr lang="en-US" sz="1000" dirty="0">
              <a:solidFill>
                <a:prstClr val="black"/>
              </a:solidFill>
              <a:ea typeface="Gill Sans" charset="0"/>
              <a:cs typeface="Gill Sans" charset="0"/>
            </a:endParaRPr>
          </a:p>
          <a:p>
            <a:r>
              <a:rPr lang="en-US" sz="1100" b="1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ill Sans" charset="0"/>
                <a:cs typeface="Gill Sans" charset="0"/>
              </a:rPr>
              <a:t>INTRA-OP</a:t>
            </a:r>
            <a:endParaRPr lang="en-US" sz="1100" b="1" dirty="0">
              <a:solidFill>
                <a:srgbClr val="C050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Gill Sans" charset="0"/>
              <a:cs typeface="Gill Sans" charset="0"/>
            </a:endParaRPr>
          </a:p>
          <a:p>
            <a:pPr marL="171450" indent="-171450">
              <a:buFontTx/>
              <a:buChar char="-"/>
            </a:pPr>
            <a:r>
              <a:rPr lang="en-US" sz="1100" dirty="0" err="1" smtClean="0">
                <a:solidFill>
                  <a:prstClr val="black"/>
                </a:solidFill>
                <a:ea typeface="Gill Sans" charset="0"/>
                <a:cs typeface="Gill Sans" charset="0"/>
              </a:rPr>
              <a:t>Amicar</a:t>
            </a:r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 </a:t>
            </a:r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or </a:t>
            </a:r>
            <a:r>
              <a:rPr lang="en-US" sz="1100" dirty="0" err="1">
                <a:solidFill>
                  <a:prstClr val="black"/>
                </a:solidFill>
                <a:ea typeface="Gill Sans" charset="0"/>
                <a:cs typeface="Gill Sans" charset="0"/>
              </a:rPr>
              <a:t>Tranexamic</a:t>
            </a:r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 Acid </a:t>
            </a:r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(TXA) bolus </a:t>
            </a:r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and </a:t>
            </a:r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infusion</a:t>
            </a:r>
          </a:p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Baseline </a:t>
            </a:r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ACT</a:t>
            </a:r>
          </a:p>
          <a:p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- </a:t>
            </a:r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Heparin </a:t>
            </a:r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dose as determined by perfusion</a:t>
            </a:r>
            <a:endParaRPr lang="en-US" sz="1100" dirty="0">
              <a:solidFill>
                <a:prstClr val="black"/>
              </a:solidFill>
              <a:ea typeface="Gill Sans" charset="0"/>
              <a:cs typeface="Gill Sans" charset="0"/>
            </a:endParaRPr>
          </a:p>
          <a:p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- Protamine </a:t>
            </a:r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dose as determined</a:t>
            </a:r>
            <a:endParaRPr lang="en-US" sz="1100" dirty="0">
              <a:solidFill>
                <a:prstClr val="black"/>
              </a:solidFill>
              <a:ea typeface="Gill Sans" charset="0"/>
              <a:cs typeface="Gill Sans" charset="0"/>
            </a:endParaRPr>
          </a:p>
          <a:p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- </a:t>
            </a:r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Consider autologous </a:t>
            </a:r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blood/RAP</a:t>
            </a:r>
          </a:p>
          <a:p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- </a:t>
            </a:r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Hgb </a:t>
            </a:r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&gt; 6 on-pump</a:t>
            </a:r>
          </a:p>
          <a:p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- </a:t>
            </a:r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Hgb </a:t>
            </a:r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&gt; 7 post-pump</a:t>
            </a:r>
          </a:p>
          <a:p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- </a:t>
            </a:r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- </a:t>
            </a:r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Ionized Ca </a:t>
            </a:r>
            <a:r>
              <a:rPr lang="en-US" sz="1100">
                <a:solidFill>
                  <a:prstClr val="black"/>
                </a:solidFill>
                <a:ea typeface="Gill Sans" charset="0"/>
                <a:cs typeface="Gill Sans" charset="0"/>
              </a:rPr>
              <a:t>&gt; </a:t>
            </a:r>
            <a:r>
              <a:rPr lang="en-US" sz="1100" smtClean="0">
                <a:solidFill>
                  <a:prstClr val="black"/>
                </a:solidFill>
                <a:ea typeface="Gill Sans" charset="0"/>
                <a:cs typeface="Gill Sans" charset="0"/>
              </a:rPr>
              <a:t>4.7</a:t>
            </a:r>
            <a:endParaRPr lang="en-US" sz="1100" dirty="0">
              <a:solidFill>
                <a:prstClr val="black"/>
              </a:solidFill>
              <a:ea typeface="Gill Sans" charset="0"/>
              <a:cs typeface="Gill Sans" charset="0"/>
            </a:endParaRPr>
          </a:p>
        </p:txBody>
      </p:sp>
      <p:sp>
        <p:nvSpPr>
          <p:cNvPr id="14383" name="Rectangle 46"/>
          <p:cNvSpPr>
            <a:spLocks/>
          </p:cNvSpPr>
          <p:nvPr/>
        </p:nvSpPr>
        <p:spPr bwMode="auto">
          <a:xfrm>
            <a:off x="564899" y="232172"/>
            <a:ext cx="8402836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Intra-op (post-bypass) </a:t>
            </a:r>
            <a:r>
              <a:rPr lang="en-US" sz="2400" dirty="0">
                <a:solidFill>
                  <a:prstClr val="black"/>
                </a:solidFill>
                <a:ea typeface="Gill Sans" charset="0"/>
                <a:cs typeface="Gill Sans" charset="0"/>
              </a:rPr>
              <a:t>Transfusion </a:t>
            </a:r>
            <a:r>
              <a:rPr lang="en-US" sz="24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Algorithm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52400" y="6500834"/>
            <a:ext cx="28575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60C30"/>
              </a:buClr>
              <a:buFont typeface="Wingdings" charset="2"/>
              <a:buNone/>
            </a:pPr>
            <a:r>
              <a:rPr lang="en-US" sz="900" dirty="0" smtClean="0">
                <a:solidFill>
                  <a:prstClr val="black"/>
                </a:solidFill>
              </a:rPr>
              <a:t>© 2013 Haemonetics Corp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998787"/>
            <a:ext cx="1347787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030627" y="3200400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Ly30 or EPL</a:t>
            </a:r>
          </a:p>
          <a:p>
            <a:pPr algn="ctr"/>
            <a:r>
              <a:rPr lang="en-US" sz="1200" dirty="0" smtClean="0"/>
              <a:t>&gt;7.5%</a:t>
            </a:r>
            <a:endParaRPr lang="en-US" sz="1200" dirty="0"/>
          </a:p>
        </p:txBody>
      </p:sp>
      <p:cxnSp>
        <p:nvCxnSpPr>
          <p:cNvPr id="6" name="Straight Arrow Connector 5"/>
          <p:cNvCxnSpPr>
            <a:endCxn id="1026" idx="1"/>
          </p:cNvCxnSpPr>
          <p:nvPr/>
        </p:nvCxnSpPr>
        <p:spPr>
          <a:xfrm>
            <a:off x="5389065" y="2977779"/>
            <a:ext cx="2383335" cy="65521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664075"/>
            <a:ext cx="10668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6" name="Straight Arrow Connector 55"/>
          <p:cNvCxnSpPr>
            <a:stCxn id="1026" idx="2"/>
          </p:cNvCxnSpPr>
          <p:nvPr/>
        </p:nvCxnSpPr>
        <p:spPr>
          <a:xfrm>
            <a:off x="8446294" y="4267200"/>
            <a:ext cx="0" cy="4226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928921" y="4664075"/>
            <a:ext cx="1215079" cy="6473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Re-bolus </a:t>
            </a:r>
            <a:r>
              <a:rPr lang="en-US" sz="1200" b="1" dirty="0" err="1" smtClean="0">
                <a:solidFill>
                  <a:schemeClr val="tx1"/>
                </a:solidFill>
              </a:rPr>
              <a:t>Amicar</a:t>
            </a:r>
            <a:r>
              <a:rPr lang="en-US" sz="1200" b="1" dirty="0" smtClean="0">
                <a:solidFill>
                  <a:schemeClr val="tx1"/>
                </a:solidFill>
              </a:rPr>
              <a:t> or TXA; increase rate 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20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AutoShape 19"/>
          <p:cNvSpPr>
            <a:spLocks/>
          </p:cNvSpPr>
          <p:nvPr/>
        </p:nvSpPr>
        <p:spPr bwMode="auto">
          <a:xfrm>
            <a:off x="6919317" y="3810000"/>
            <a:ext cx="1310283" cy="1231106"/>
          </a:xfrm>
          <a:prstGeom prst="diamond">
            <a:avLst/>
          </a:prstGeom>
          <a:solidFill>
            <a:srgbClr val="DD206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2" name="AutoShape 19"/>
          <p:cNvSpPr>
            <a:spLocks/>
          </p:cNvSpPr>
          <p:nvPr/>
        </p:nvSpPr>
        <p:spPr bwMode="auto">
          <a:xfrm>
            <a:off x="5257800" y="3798094"/>
            <a:ext cx="1310283" cy="1231106"/>
          </a:xfrm>
          <a:prstGeom prst="diamond">
            <a:avLst/>
          </a:prstGeom>
          <a:solidFill>
            <a:srgbClr val="DD206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1" name="AutoShape 19"/>
          <p:cNvSpPr>
            <a:spLocks/>
          </p:cNvSpPr>
          <p:nvPr/>
        </p:nvSpPr>
        <p:spPr bwMode="auto">
          <a:xfrm>
            <a:off x="3642717" y="3733800"/>
            <a:ext cx="1310283" cy="1231106"/>
          </a:xfrm>
          <a:prstGeom prst="diamond">
            <a:avLst/>
          </a:prstGeom>
          <a:solidFill>
            <a:srgbClr val="DD206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9" name="AutoShape 19"/>
          <p:cNvSpPr>
            <a:spLocks/>
          </p:cNvSpPr>
          <p:nvPr/>
        </p:nvSpPr>
        <p:spPr bwMode="auto">
          <a:xfrm>
            <a:off x="2057400" y="3733800"/>
            <a:ext cx="1310283" cy="1231106"/>
          </a:xfrm>
          <a:prstGeom prst="diamond">
            <a:avLst/>
          </a:prstGeom>
          <a:solidFill>
            <a:srgbClr val="DD206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8" name="AutoShape 19"/>
          <p:cNvSpPr>
            <a:spLocks/>
          </p:cNvSpPr>
          <p:nvPr/>
        </p:nvSpPr>
        <p:spPr bwMode="auto">
          <a:xfrm>
            <a:off x="457200" y="3733801"/>
            <a:ext cx="1310283" cy="1231106"/>
          </a:xfrm>
          <a:prstGeom prst="diamond">
            <a:avLst/>
          </a:prstGeom>
          <a:solidFill>
            <a:srgbClr val="DD206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62" name="Rectangle 1"/>
          <p:cNvSpPr>
            <a:spLocks/>
          </p:cNvSpPr>
          <p:nvPr/>
        </p:nvSpPr>
        <p:spPr bwMode="auto">
          <a:xfrm>
            <a:off x="3464719" y="1098351"/>
            <a:ext cx="1616273" cy="892969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/>
          </p:cNvSpPr>
          <p:nvPr/>
        </p:nvSpPr>
        <p:spPr bwMode="auto">
          <a:xfrm>
            <a:off x="3464719" y="2348508"/>
            <a:ext cx="1616273" cy="678656"/>
          </a:xfrm>
          <a:prstGeom prst="rect">
            <a:avLst/>
          </a:prstGeom>
          <a:solidFill>
            <a:srgbClr val="F3EB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64" name="Rectangle 3"/>
          <p:cNvSpPr>
            <a:spLocks/>
          </p:cNvSpPr>
          <p:nvPr/>
        </p:nvSpPr>
        <p:spPr bwMode="auto">
          <a:xfrm>
            <a:off x="616148" y="5420320"/>
            <a:ext cx="892969" cy="634008"/>
          </a:xfrm>
          <a:prstGeom prst="rect">
            <a:avLst/>
          </a:prstGeom>
          <a:solidFill>
            <a:srgbClr val="CDCDC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65" name="Rectangle 4"/>
          <p:cNvSpPr>
            <a:spLocks/>
          </p:cNvSpPr>
          <p:nvPr/>
        </p:nvSpPr>
        <p:spPr bwMode="auto">
          <a:xfrm>
            <a:off x="2223492" y="5420320"/>
            <a:ext cx="892969" cy="634008"/>
          </a:xfrm>
          <a:prstGeom prst="rect">
            <a:avLst/>
          </a:prstGeom>
          <a:solidFill>
            <a:srgbClr val="CDCDC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66" name="Rectangle 5"/>
          <p:cNvSpPr>
            <a:spLocks/>
          </p:cNvSpPr>
          <p:nvPr/>
        </p:nvSpPr>
        <p:spPr bwMode="auto">
          <a:xfrm>
            <a:off x="3848695" y="5411391"/>
            <a:ext cx="892969" cy="634008"/>
          </a:xfrm>
          <a:prstGeom prst="rect">
            <a:avLst/>
          </a:prstGeom>
          <a:solidFill>
            <a:srgbClr val="CDCDC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67" name="Rectangle 6"/>
          <p:cNvSpPr>
            <a:spLocks/>
          </p:cNvSpPr>
          <p:nvPr/>
        </p:nvSpPr>
        <p:spPr bwMode="auto">
          <a:xfrm>
            <a:off x="5509617" y="5420320"/>
            <a:ext cx="892969" cy="642938"/>
          </a:xfrm>
          <a:prstGeom prst="rect">
            <a:avLst/>
          </a:prstGeom>
          <a:solidFill>
            <a:srgbClr val="CDCDC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68" name="Rectangle 7"/>
          <p:cNvSpPr>
            <a:spLocks/>
          </p:cNvSpPr>
          <p:nvPr/>
        </p:nvSpPr>
        <p:spPr bwMode="auto">
          <a:xfrm>
            <a:off x="7188398" y="5420320"/>
            <a:ext cx="892969" cy="642938"/>
          </a:xfrm>
          <a:prstGeom prst="rect">
            <a:avLst/>
          </a:prstGeom>
          <a:solidFill>
            <a:srgbClr val="CDCDC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69" name="Line 8"/>
          <p:cNvSpPr>
            <a:spLocks noChangeShapeType="1"/>
          </p:cNvSpPr>
          <p:nvPr/>
        </p:nvSpPr>
        <p:spPr bwMode="auto">
          <a:xfrm rot="10800000" flipH="1">
            <a:off x="4277321" y="3241477"/>
            <a:ext cx="7814" cy="56257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70" name="Line 9"/>
          <p:cNvSpPr>
            <a:spLocks noChangeShapeType="1"/>
          </p:cNvSpPr>
          <p:nvPr/>
        </p:nvSpPr>
        <p:spPr bwMode="auto">
          <a:xfrm rot="10800000" flipH="1">
            <a:off x="1250156" y="3062883"/>
            <a:ext cx="1964531" cy="72330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71" name="Line 10"/>
          <p:cNvSpPr>
            <a:spLocks noChangeShapeType="1"/>
          </p:cNvSpPr>
          <p:nvPr/>
        </p:nvSpPr>
        <p:spPr bwMode="auto">
          <a:xfrm rot="10800000">
            <a:off x="5331023" y="3129855"/>
            <a:ext cx="2116336" cy="78581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72" name="Line 11"/>
          <p:cNvSpPr>
            <a:spLocks noChangeShapeType="1"/>
          </p:cNvSpPr>
          <p:nvPr/>
        </p:nvSpPr>
        <p:spPr bwMode="auto">
          <a:xfrm rot="10800000" flipH="1">
            <a:off x="2812852" y="3250406"/>
            <a:ext cx="937617" cy="56257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73" name="Line 12"/>
          <p:cNvSpPr>
            <a:spLocks noChangeShapeType="1"/>
          </p:cNvSpPr>
          <p:nvPr/>
        </p:nvSpPr>
        <p:spPr bwMode="auto">
          <a:xfrm rot="10800000">
            <a:off x="4902398" y="3241477"/>
            <a:ext cx="973336" cy="5715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74" name="AutoShape 13"/>
          <p:cNvSpPr>
            <a:spLocks/>
          </p:cNvSpPr>
          <p:nvPr/>
        </p:nvSpPr>
        <p:spPr bwMode="auto">
          <a:xfrm>
            <a:off x="5688211" y="2241351"/>
            <a:ext cx="892969" cy="892969"/>
          </a:xfrm>
          <a:prstGeom prst="diamond">
            <a:avLst/>
          </a:prstGeom>
          <a:solidFill>
            <a:srgbClr val="86CD4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75" name="Line 14"/>
          <p:cNvSpPr>
            <a:spLocks noChangeShapeType="1"/>
          </p:cNvSpPr>
          <p:nvPr/>
        </p:nvSpPr>
        <p:spPr bwMode="auto">
          <a:xfrm flipH="1">
            <a:off x="5206008" y="2687836"/>
            <a:ext cx="3571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76" name="Line 15"/>
          <p:cNvSpPr>
            <a:spLocks noChangeShapeType="1"/>
          </p:cNvSpPr>
          <p:nvPr/>
        </p:nvSpPr>
        <p:spPr bwMode="auto">
          <a:xfrm flipH="1">
            <a:off x="6706195" y="2687836"/>
            <a:ext cx="3571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77" name="Line 16"/>
          <p:cNvSpPr>
            <a:spLocks noChangeShapeType="1"/>
          </p:cNvSpPr>
          <p:nvPr/>
        </p:nvSpPr>
        <p:spPr bwMode="auto">
          <a:xfrm rot="10800000" flipH="1">
            <a:off x="4277320" y="2053828"/>
            <a:ext cx="0" cy="2310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84" name="Rectangle 23"/>
          <p:cNvSpPr>
            <a:spLocks/>
          </p:cNvSpPr>
          <p:nvPr/>
        </p:nvSpPr>
        <p:spPr bwMode="auto">
          <a:xfrm>
            <a:off x="7188398" y="2366367"/>
            <a:ext cx="892969" cy="634008"/>
          </a:xfrm>
          <a:prstGeom prst="rect">
            <a:avLst/>
          </a:prstGeom>
          <a:solidFill>
            <a:srgbClr val="CDCDCD"/>
          </a:solidFill>
          <a:ln w="25400">
            <a:solidFill>
              <a:srgbClr val="2F3946">
                <a:alpha val="85097"/>
              </a:srgb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85" name="Line 24"/>
          <p:cNvSpPr>
            <a:spLocks noChangeShapeType="1"/>
          </p:cNvSpPr>
          <p:nvPr/>
        </p:nvSpPr>
        <p:spPr bwMode="auto">
          <a:xfrm rot="10800000" flipH="1">
            <a:off x="1066800" y="5029200"/>
            <a:ext cx="7814" cy="33039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89" name="Rectangle 28"/>
          <p:cNvSpPr>
            <a:spLocks/>
          </p:cNvSpPr>
          <p:nvPr/>
        </p:nvSpPr>
        <p:spPr bwMode="auto">
          <a:xfrm>
            <a:off x="5688210" y="1223367"/>
            <a:ext cx="1611809" cy="634008"/>
          </a:xfrm>
          <a:prstGeom prst="rect">
            <a:avLst/>
          </a:prstGeom>
          <a:solidFill>
            <a:srgbClr val="CDCDC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90" name="Rectangle 29"/>
          <p:cNvSpPr>
            <a:spLocks/>
          </p:cNvSpPr>
          <p:nvPr/>
        </p:nvSpPr>
        <p:spPr bwMode="auto">
          <a:xfrm>
            <a:off x="3466654" y="1294150"/>
            <a:ext cx="155914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600" dirty="0">
                <a:solidFill>
                  <a:prstClr val="white"/>
                </a:solidFill>
                <a:ea typeface="Gill Sans" charset="0"/>
                <a:cs typeface="Gill Sans" charset="0"/>
              </a:rPr>
              <a:t>Chest Tube Output</a:t>
            </a:r>
          </a:p>
          <a:p>
            <a:pPr algn="ctr"/>
            <a:r>
              <a:rPr lang="en-US" sz="1600" dirty="0">
                <a:solidFill>
                  <a:prstClr val="white"/>
                </a:solidFill>
                <a:ea typeface="Gill Sans" charset="0"/>
                <a:cs typeface="Gill Sans" charset="0"/>
              </a:rPr>
              <a:t>&gt; </a:t>
            </a:r>
            <a:r>
              <a:rPr lang="en-US" sz="1600" dirty="0" smtClean="0">
                <a:solidFill>
                  <a:prstClr val="white"/>
                </a:solidFill>
                <a:ea typeface="Gill Sans" charset="0"/>
                <a:cs typeface="Gill Sans" charset="0"/>
              </a:rPr>
              <a:t>200ml/hour</a:t>
            </a:r>
            <a:endParaRPr lang="en-US" sz="1600" dirty="0">
              <a:solidFill>
                <a:prstClr val="white"/>
              </a:solidFill>
              <a:ea typeface="Gill Sans" charset="0"/>
              <a:cs typeface="Gill Sans" charset="0"/>
            </a:endParaRPr>
          </a:p>
        </p:txBody>
      </p:sp>
      <p:sp>
        <p:nvSpPr>
          <p:cNvPr id="15391" name="Rectangle 30"/>
          <p:cNvSpPr>
            <a:spLocks/>
          </p:cNvSpPr>
          <p:nvPr/>
        </p:nvSpPr>
        <p:spPr bwMode="auto">
          <a:xfrm>
            <a:off x="5788000" y="1254444"/>
            <a:ext cx="13748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Consider Cell-Saver</a:t>
            </a:r>
            <a:endParaRPr lang="en-US" sz="1200" dirty="0">
              <a:solidFill>
                <a:prstClr val="black"/>
              </a:solidFill>
              <a:ea typeface="Gill Sans" charset="0"/>
              <a:cs typeface="Gill Sans" charset="0"/>
            </a:endParaRPr>
          </a:p>
          <a:p>
            <a:pPr algn="ctr"/>
            <a:r>
              <a:rPr lang="en-US" sz="12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Process and Transfuse</a:t>
            </a:r>
            <a:endParaRPr lang="en-US" sz="1200" dirty="0">
              <a:solidFill>
                <a:prstClr val="black"/>
              </a:solidFill>
              <a:ea typeface="Gill Sans" charset="0"/>
              <a:cs typeface="Gill Sans" charset="0"/>
            </a:endParaRPr>
          </a:p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after </a:t>
            </a:r>
            <a:r>
              <a:rPr lang="en-US" sz="12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300ml</a:t>
            </a:r>
            <a:endParaRPr lang="en-US" sz="1200" dirty="0">
              <a:solidFill>
                <a:prstClr val="black"/>
              </a:solidFill>
              <a:ea typeface="Gill Sans" charset="0"/>
              <a:cs typeface="Gill Sans" charset="0"/>
            </a:endParaRPr>
          </a:p>
        </p:txBody>
      </p:sp>
      <p:sp>
        <p:nvSpPr>
          <p:cNvPr id="15392" name="Rectangle 31"/>
          <p:cNvSpPr>
            <a:spLocks/>
          </p:cNvSpPr>
          <p:nvPr/>
        </p:nvSpPr>
        <p:spPr bwMode="auto">
          <a:xfrm>
            <a:off x="5834435" y="2606427"/>
            <a:ext cx="5482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  <a:ea typeface="Gill Sans" charset="0"/>
                <a:cs typeface="Gill Sans" charset="0"/>
              </a:rPr>
              <a:t>All Normal</a:t>
            </a:r>
          </a:p>
        </p:txBody>
      </p:sp>
      <p:sp>
        <p:nvSpPr>
          <p:cNvPr id="15393" name="Rectangle 32"/>
          <p:cNvSpPr>
            <a:spLocks/>
          </p:cNvSpPr>
          <p:nvPr/>
        </p:nvSpPr>
        <p:spPr bwMode="auto">
          <a:xfrm>
            <a:off x="7239000" y="2452539"/>
            <a:ext cx="8383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0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Re-explore if bleeding continues</a:t>
            </a:r>
            <a:endParaRPr lang="en-US" sz="1000" dirty="0">
              <a:solidFill>
                <a:prstClr val="black"/>
              </a:solidFill>
              <a:ea typeface="Gill Sans" charset="0"/>
              <a:cs typeface="Gill Sans" charset="0"/>
            </a:endParaRPr>
          </a:p>
        </p:txBody>
      </p:sp>
      <p:sp>
        <p:nvSpPr>
          <p:cNvPr id="15394" name="Rectangle 33"/>
          <p:cNvSpPr>
            <a:spLocks/>
          </p:cNvSpPr>
          <p:nvPr/>
        </p:nvSpPr>
        <p:spPr bwMode="auto">
          <a:xfrm>
            <a:off x="593526" y="4038600"/>
            <a:ext cx="1082874" cy="670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en-US" sz="1000" dirty="0">
                <a:solidFill>
                  <a:prstClr val="white"/>
                </a:solidFill>
                <a:ea typeface="Gill Sans" charset="0"/>
                <a:cs typeface="Gill Sans" charset="0"/>
              </a:rPr>
              <a:t>Platelets</a:t>
            </a:r>
          </a:p>
          <a:p>
            <a:pPr algn="ctr"/>
            <a:r>
              <a:rPr lang="en-US" sz="1000" dirty="0">
                <a:solidFill>
                  <a:prstClr val="white"/>
                </a:solidFill>
                <a:ea typeface="Gill Sans" charset="0"/>
                <a:cs typeface="Gill Sans" charset="0"/>
              </a:rPr>
              <a:t>&lt; </a:t>
            </a:r>
            <a:r>
              <a:rPr lang="en-US" sz="1000" dirty="0" smtClean="0">
                <a:solidFill>
                  <a:prstClr val="white"/>
                </a:solidFill>
                <a:ea typeface="Gill Sans" charset="0"/>
                <a:cs typeface="Gill Sans" charset="0"/>
              </a:rPr>
              <a:t>150k </a:t>
            </a:r>
            <a:r>
              <a:rPr lang="en-US" sz="1000" dirty="0">
                <a:solidFill>
                  <a:prstClr val="white"/>
                </a:solidFill>
                <a:ea typeface="Gill Sans" charset="0"/>
                <a:cs typeface="Gill Sans" charset="0"/>
              </a:rPr>
              <a:t>or known inhibition (preop TEG PM)</a:t>
            </a:r>
          </a:p>
          <a:p>
            <a:pPr algn="ctr"/>
            <a:r>
              <a:rPr lang="en-US" sz="1000" dirty="0">
                <a:solidFill>
                  <a:prstClr val="white"/>
                </a:solidFill>
                <a:ea typeface="Gill Sans" charset="0"/>
                <a:cs typeface="Gill Sans" charset="0"/>
              </a:rPr>
              <a:t>or MA &lt; 55</a:t>
            </a:r>
          </a:p>
        </p:txBody>
      </p:sp>
      <p:sp>
        <p:nvSpPr>
          <p:cNvPr id="15395" name="Rectangle 34"/>
          <p:cNvSpPr>
            <a:spLocks/>
          </p:cNvSpPr>
          <p:nvPr/>
        </p:nvSpPr>
        <p:spPr bwMode="auto">
          <a:xfrm>
            <a:off x="2362200" y="4272289"/>
            <a:ext cx="67807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400" dirty="0">
                <a:solidFill>
                  <a:prstClr val="white"/>
                </a:solidFill>
                <a:ea typeface="Gill Sans" charset="0"/>
                <a:cs typeface="Gill Sans" charset="0"/>
              </a:rPr>
              <a:t>R &gt; 8 min</a:t>
            </a:r>
          </a:p>
        </p:txBody>
      </p:sp>
      <p:sp>
        <p:nvSpPr>
          <p:cNvPr id="15396" name="Rectangle 35"/>
          <p:cNvSpPr>
            <a:spLocks/>
          </p:cNvSpPr>
          <p:nvPr/>
        </p:nvSpPr>
        <p:spPr bwMode="auto">
          <a:xfrm>
            <a:off x="3928566" y="4041458"/>
            <a:ext cx="650819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100" dirty="0">
                <a:solidFill>
                  <a:prstClr val="white"/>
                </a:solidFill>
                <a:ea typeface="Gill Sans" charset="0"/>
                <a:cs typeface="Gill Sans" charset="0"/>
              </a:rPr>
              <a:t>TEG R &gt; </a:t>
            </a:r>
            <a:r>
              <a:rPr lang="en-US" sz="1100" dirty="0" smtClean="0">
                <a:solidFill>
                  <a:prstClr val="white"/>
                </a:solidFill>
                <a:ea typeface="Gill Sans" charset="0"/>
                <a:cs typeface="Gill Sans" charset="0"/>
              </a:rPr>
              <a:t>1.5</a:t>
            </a:r>
          </a:p>
          <a:p>
            <a:pPr algn="ctr"/>
            <a:r>
              <a:rPr lang="en-US" sz="1100" dirty="0" smtClean="0">
                <a:solidFill>
                  <a:prstClr val="white"/>
                </a:solidFill>
                <a:ea typeface="Gill Sans" charset="0"/>
                <a:cs typeface="Gill Sans" charset="0"/>
              </a:rPr>
              <a:t> </a:t>
            </a:r>
            <a:r>
              <a:rPr lang="en-US" sz="1100" dirty="0">
                <a:solidFill>
                  <a:prstClr val="white"/>
                </a:solidFill>
                <a:ea typeface="Gill Sans" charset="0"/>
                <a:cs typeface="Gill Sans" charset="0"/>
              </a:rPr>
              <a:t>hTEG R</a:t>
            </a:r>
          </a:p>
          <a:p>
            <a:pPr algn="ctr"/>
            <a:r>
              <a:rPr lang="en-US" sz="1100" dirty="0">
                <a:solidFill>
                  <a:prstClr val="white"/>
                </a:solidFill>
                <a:ea typeface="Gill Sans" charset="0"/>
                <a:cs typeface="Gill Sans" charset="0"/>
              </a:rPr>
              <a:t>or ACT</a:t>
            </a:r>
          </a:p>
          <a:p>
            <a:pPr algn="ctr"/>
            <a:r>
              <a:rPr lang="en-US" sz="1100" dirty="0">
                <a:solidFill>
                  <a:prstClr val="white"/>
                </a:solidFill>
                <a:ea typeface="Gill Sans" charset="0"/>
                <a:cs typeface="Gill Sans" charset="0"/>
              </a:rPr>
              <a:t>&gt; baseline</a:t>
            </a:r>
          </a:p>
        </p:txBody>
      </p:sp>
      <p:sp>
        <p:nvSpPr>
          <p:cNvPr id="15397" name="Rectangle 36"/>
          <p:cNvSpPr>
            <a:spLocks/>
          </p:cNvSpPr>
          <p:nvPr/>
        </p:nvSpPr>
        <p:spPr bwMode="auto">
          <a:xfrm>
            <a:off x="7134508" y="4199692"/>
            <a:ext cx="918521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100" dirty="0">
                <a:solidFill>
                  <a:prstClr val="white"/>
                </a:solidFill>
                <a:ea typeface="Gill Sans" charset="0"/>
                <a:cs typeface="Gill Sans" charset="0"/>
              </a:rPr>
              <a:t>TEG Angle &lt; 45°</a:t>
            </a:r>
          </a:p>
          <a:p>
            <a:pPr algn="ctr"/>
            <a:r>
              <a:rPr lang="en-US" sz="1100" dirty="0">
                <a:solidFill>
                  <a:prstClr val="white"/>
                </a:solidFill>
                <a:ea typeface="Gill Sans" charset="0"/>
                <a:cs typeface="Gill Sans" charset="0"/>
              </a:rPr>
              <a:t>Or</a:t>
            </a:r>
          </a:p>
          <a:p>
            <a:pPr algn="ctr"/>
            <a:r>
              <a:rPr lang="en-US" sz="1100" dirty="0">
                <a:solidFill>
                  <a:prstClr val="white"/>
                </a:solidFill>
                <a:ea typeface="Gill Sans" charset="0"/>
                <a:cs typeface="Gill Sans" charset="0"/>
              </a:rPr>
              <a:t>Fibrinogen</a:t>
            </a:r>
          </a:p>
          <a:p>
            <a:pPr algn="ctr"/>
            <a:r>
              <a:rPr lang="en-US" sz="1100" dirty="0">
                <a:solidFill>
                  <a:prstClr val="white"/>
                </a:solidFill>
                <a:ea typeface="Gill Sans" charset="0"/>
                <a:cs typeface="Gill Sans" charset="0"/>
              </a:rPr>
              <a:t>&lt; 150</a:t>
            </a:r>
          </a:p>
        </p:txBody>
      </p:sp>
      <p:sp>
        <p:nvSpPr>
          <p:cNvPr id="15398" name="Rectangle 37"/>
          <p:cNvSpPr>
            <a:spLocks/>
          </p:cNvSpPr>
          <p:nvPr/>
        </p:nvSpPr>
        <p:spPr bwMode="auto">
          <a:xfrm>
            <a:off x="5384098" y="4263360"/>
            <a:ext cx="101630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 dirty="0">
                <a:solidFill>
                  <a:prstClr val="white"/>
                </a:solidFill>
                <a:ea typeface="Gill Sans" charset="0"/>
                <a:cs typeface="Gill Sans" charset="0"/>
              </a:rPr>
              <a:t>Hct &lt; 7.0 g/dL</a:t>
            </a:r>
          </a:p>
        </p:txBody>
      </p:sp>
      <p:sp>
        <p:nvSpPr>
          <p:cNvPr id="15399" name="Line 38"/>
          <p:cNvSpPr>
            <a:spLocks noChangeShapeType="1"/>
          </p:cNvSpPr>
          <p:nvPr/>
        </p:nvSpPr>
        <p:spPr bwMode="auto">
          <a:xfrm flipH="1">
            <a:off x="5241726" y="1544836"/>
            <a:ext cx="3571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400" name="Rectangle 39"/>
          <p:cNvSpPr>
            <a:spLocks/>
          </p:cNvSpPr>
          <p:nvPr/>
        </p:nvSpPr>
        <p:spPr bwMode="auto">
          <a:xfrm>
            <a:off x="3562945" y="2433340"/>
            <a:ext cx="1410891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TEG, </a:t>
            </a:r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hTEG, TEG PM</a:t>
            </a:r>
            <a:endParaRPr lang="en-US" sz="1100" dirty="0">
              <a:solidFill>
                <a:prstClr val="black"/>
              </a:solidFill>
              <a:ea typeface="Gill Sans" charset="0"/>
              <a:cs typeface="Gill Sans" charset="0"/>
            </a:endParaRPr>
          </a:p>
          <a:p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Platelet count</a:t>
            </a:r>
          </a:p>
          <a:p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ACT</a:t>
            </a:r>
          </a:p>
          <a:p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Fibrinogen</a:t>
            </a:r>
          </a:p>
        </p:txBody>
      </p:sp>
      <p:sp>
        <p:nvSpPr>
          <p:cNvPr id="15401" name="Rectangle 40"/>
          <p:cNvSpPr>
            <a:spLocks/>
          </p:cNvSpPr>
          <p:nvPr/>
        </p:nvSpPr>
        <p:spPr bwMode="auto">
          <a:xfrm>
            <a:off x="787084" y="5578733"/>
            <a:ext cx="537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Platelets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1 </a:t>
            </a:r>
            <a:r>
              <a:rPr lang="en-US" sz="12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dose</a:t>
            </a:r>
            <a:endParaRPr lang="en-US" sz="1000" dirty="0">
              <a:solidFill>
                <a:prstClr val="black"/>
              </a:solidFill>
              <a:ea typeface="Gill Sans" charset="0"/>
              <a:cs typeface="Gill Sans" charset="0"/>
            </a:endParaRPr>
          </a:p>
        </p:txBody>
      </p:sp>
      <p:sp>
        <p:nvSpPr>
          <p:cNvPr id="15402" name="Rectangle 41"/>
          <p:cNvSpPr>
            <a:spLocks/>
          </p:cNvSpPr>
          <p:nvPr/>
        </p:nvSpPr>
        <p:spPr bwMode="auto">
          <a:xfrm>
            <a:off x="2349389" y="5573524"/>
            <a:ext cx="6986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FFP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(</a:t>
            </a:r>
            <a:r>
              <a:rPr lang="en-US" sz="12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10ml/kg</a:t>
            </a:r>
            <a:r>
              <a:rPr lang="en-US" sz="10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)</a:t>
            </a:r>
            <a:endParaRPr lang="en-US" sz="1000" dirty="0">
              <a:solidFill>
                <a:prstClr val="black"/>
              </a:solidFill>
              <a:ea typeface="Gill Sans" charset="0"/>
              <a:cs typeface="Gill Sans" charset="0"/>
            </a:endParaRPr>
          </a:p>
        </p:txBody>
      </p:sp>
      <p:sp>
        <p:nvSpPr>
          <p:cNvPr id="15403" name="Rectangle 42"/>
          <p:cNvSpPr>
            <a:spLocks/>
          </p:cNvSpPr>
          <p:nvPr/>
        </p:nvSpPr>
        <p:spPr bwMode="auto">
          <a:xfrm>
            <a:off x="3963666" y="5543729"/>
            <a:ext cx="6512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Protamine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(50mg)</a:t>
            </a:r>
          </a:p>
        </p:txBody>
      </p:sp>
      <p:sp>
        <p:nvSpPr>
          <p:cNvPr id="15404" name="Rectangle 43"/>
          <p:cNvSpPr>
            <a:spLocks/>
          </p:cNvSpPr>
          <p:nvPr/>
        </p:nvSpPr>
        <p:spPr bwMode="auto">
          <a:xfrm>
            <a:off x="5754068" y="5552658"/>
            <a:ext cx="3286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pRBC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(1u)</a:t>
            </a:r>
          </a:p>
        </p:txBody>
      </p:sp>
      <p:sp>
        <p:nvSpPr>
          <p:cNvPr id="15405" name="Rectangle 44"/>
          <p:cNvSpPr>
            <a:spLocks/>
          </p:cNvSpPr>
          <p:nvPr/>
        </p:nvSpPr>
        <p:spPr bwMode="auto">
          <a:xfrm>
            <a:off x="7340203" y="5543729"/>
            <a:ext cx="5931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Cryo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ea typeface="Gill Sans" charset="0"/>
                <a:cs typeface="Gill Sans" charset="0"/>
              </a:rPr>
              <a:t>(10 units)</a:t>
            </a:r>
          </a:p>
        </p:txBody>
      </p:sp>
      <p:sp>
        <p:nvSpPr>
          <p:cNvPr id="15406" name="Rectangle 45"/>
          <p:cNvSpPr>
            <a:spLocks/>
          </p:cNvSpPr>
          <p:nvPr/>
        </p:nvSpPr>
        <p:spPr bwMode="auto">
          <a:xfrm>
            <a:off x="348258" y="1361777"/>
            <a:ext cx="1964531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1100" b="1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ill Sans" charset="0"/>
                <a:cs typeface="Gill Sans" charset="0"/>
              </a:rPr>
              <a:t>CV ICU</a:t>
            </a:r>
            <a:endParaRPr lang="en-US" sz="1100" b="1" dirty="0">
              <a:solidFill>
                <a:srgbClr val="C050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Gill Sans" charset="0"/>
              <a:cs typeface="Gill Sans" charset="0"/>
            </a:endParaRPr>
          </a:p>
          <a:p>
            <a:r>
              <a:rPr lang="en-US" sz="1000" dirty="0">
                <a:solidFill>
                  <a:prstClr val="black"/>
                </a:solidFill>
                <a:ea typeface="Gill Sans" charset="0"/>
                <a:cs typeface="Gill Sans" charset="0"/>
              </a:rPr>
              <a:t>- </a:t>
            </a:r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Warm patient to 37ºC</a:t>
            </a:r>
          </a:p>
          <a:p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- Ionized Ca &gt; </a:t>
            </a:r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4.7</a:t>
            </a:r>
            <a:endParaRPr lang="en-US" sz="1100" dirty="0">
              <a:solidFill>
                <a:prstClr val="black"/>
              </a:solidFill>
              <a:ea typeface="Gill Sans" charset="0"/>
              <a:cs typeface="Gill Sans" charset="0"/>
            </a:endParaRPr>
          </a:p>
          <a:p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- Limit crystalloid</a:t>
            </a:r>
          </a:p>
          <a:p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- </a:t>
            </a:r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Neo/</a:t>
            </a:r>
            <a:r>
              <a:rPr lang="en-US" sz="1100" dirty="0" err="1" smtClean="0">
                <a:solidFill>
                  <a:prstClr val="black"/>
                </a:solidFill>
                <a:ea typeface="Gill Sans" charset="0"/>
                <a:cs typeface="Gill Sans" charset="0"/>
              </a:rPr>
              <a:t>Levo</a:t>
            </a:r>
            <a:r>
              <a:rPr lang="en-US" sz="11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/</a:t>
            </a:r>
            <a:r>
              <a:rPr lang="en-US" sz="1100" dirty="0" err="1" smtClean="0">
                <a:solidFill>
                  <a:prstClr val="black"/>
                </a:solidFill>
                <a:ea typeface="Gill Sans" charset="0"/>
                <a:cs typeface="Gill Sans" charset="0"/>
              </a:rPr>
              <a:t>Epi</a:t>
            </a:r>
            <a:endParaRPr lang="en-US" sz="1100" dirty="0">
              <a:solidFill>
                <a:prstClr val="black"/>
              </a:solidFill>
              <a:ea typeface="Gill Sans" charset="0"/>
              <a:cs typeface="Gill Sans" charset="0"/>
            </a:endParaRPr>
          </a:p>
          <a:p>
            <a:r>
              <a:rPr lang="en-US" sz="1100" dirty="0">
                <a:solidFill>
                  <a:prstClr val="black"/>
                </a:solidFill>
                <a:ea typeface="Gill Sans" charset="0"/>
                <a:cs typeface="Gill Sans" charset="0"/>
              </a:rPr>
              <a:t>- Limit blood draws</a:t>
            </a:r>
          </a:p>
        </p:txBody>
      </p:sp>
      <p:sp>
        <p:nvSpPr>
          <p:cNvPr id="15407" name="Rectangle 46"/>
          <p:cNvSpPr>
            <a:spLocks/>
          </p:cNvSpPr>
          <p:nvPr/>
        </p:nvSpPr>
        <p:spPr bwMode="auto">
          <a:xfrm>
            <a:off x="366117" y="253008"/>
            <a:ext cx="8402836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  <a:ea typeface="Gill Sans" charset="0"/>
                <a:cs typeface="Gill Sans" charset="0"/>
              </a:rPr>
              <a:t>Post-op Transfusion </a:t>
            </a:r>
            <a:r>
              <a:rPr lang="en-US" sz="24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Algorithm</a:t>
            </a:r>
          </a:p>
          <a:p>
            <a:pPr algn="ctr"/>
            <a:r>
              <a:rPr lang="en-US" sz="2000" dirty="0">
                <a:solidFill>
                  <a:prstClr val="black"/>
                </a:solidFill>
                <a:ea typeface="Gill Sans" charset="0"/>
                <a:cs typeface="Gill Sans" charset="0"/>
              </a:rPr>
              <a:t>(example only) </a:t>
            </a:r>
          </a:p>
          <a:p>
            <a:pPr algn="ctr"/>
            <a:r>
              <a:rPr lang="en-US" sz="2000" dirty="0" smtClean="0">
                <a:solidFill>
                  <a:prstClr val="black"/>
                </a:solidFill>
                <a:ea typeface="Gill Sans" charset="0"/>
                <a:cs typeface="Gill Sans" charset="0"/>
              </a:rPr>
              <a:t>  </a:t>
            </a:r>
            <a:endParaRPr lang="en-US" sz="2000" dirty="0">
              <a:solidFill>
                <a:prstClr val="black"/>
              </a:solidFill>
              <a:ea typeface="Gill Sans" charset="0"/>
              <a:cs typeface="Gill Sans" charset="0"/>
            </a:endParaRPr>
          </a:p>
        </p:txBody>
      </p:sp>
      <p:sp>
        <p:nvSpPr>
          <p:cNvPr id="53" name="Line 24"/>
          <p:cNvSpPr>
            <a:spLocks noChangeShapeType="1"/>
          </p:cNvSpPr>
          <p:nvPr/>
        </p:nvSpPr>
        <p:spPr bwMode="auto">
          <a:xfrm rot="10800000" flipH="1">
            <a:off x="2659186" y="5029200"/>
            <a:ext cx="7814" cy="33039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4" name="Line 24"/>
          <p:cNvSpPr>
            <a:spLocks noChangeShapeType="1"/>
          </p:cNvSpPr>
          <p:nvPr/>
        </p:nvSpPr>
        <p:spPr bwMode="auto">
          <a:xfrm rot="10800000" flipH="1">
            <a:off x="4267201" y="5029200"/>
            <a:ext cx="7814" cy="33039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5" name="Line 24"/>
          <p:cNvSpPr>
            <a:spLocks noChangeShapeType="1"/>
          </p:cNvSpPr>
          <p:nvPr/>
        </p:nvSpPr>
        <p:spPr bwMode="auto">
          <a:xfrm rot="10800000" flipH="1">
            <a:off x="5867401" y="5029200"/>
            <a:ext cx="7814" cy="33039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6" name="Line 24"/>
          <p:cNvSpPr>
            <a:spLocks noChangeShapeType="1"/>
          </p:cNvSpPr>
          <p:nvPr/>
        </p:nvSpPr>
        <p:spPr bwMode="auto">
          <a:xfrm rot="10800000" flipH="1">
            <a:off x="7535986" y="5029200"/>
            <a:ext cx="7814" cy="33039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28600" y="6500834"/>
            <a:ext cx="28575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60C30"/>
              </a:buClr>
              <a:buFont typeface="Wingdings" charset="2"/>
              <a:buNone/>
            </a:pPr>
            <a:r>
              <a:rPr lang="en-US" sz="900" dirty="0" smtClean="0">
                <a:solidFill>
                  <a:prstClr val="black"/>
                </a:solidFill>
              </a:rPr>
              <a:t>© 2013 Haemonetics Corp</a:t>
            </a:r>
          </a:p>
        </p:txBody>
      </p:sp>
    </p:spTree>
    <p:extLst>
      <p:ext uri="{BB962C8B-B14F-4D97-AF65-F5344CB8AC3E}">
        <p14:creationId xmlns:p14="http://schemas.microsoft.com/office/powerpoint/2010/main" val="397620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290</Words>
  <Application>Microsoft Office PowerPoint</Application>
  <PresentationFormat>On-screen Show (4:3)</PresentationFormat>
  <Paragraphs>95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S&amp;W Intraop Algorithm &amp; Suggested Post-Op Algorithm</vt:lpstr>
      <vt:lpstr>PowerPoint Presentation</vt:lpstr>
      <vt:lpstr>PowerPoint Presentation</vt:lpstr>
    </vt:vector>
  </TitlesOfParts>
  <Company>Scott &amp; White Healthcare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S&amp;W Intraop Algorithm &amp; Suggested Post-Op Algorithm</dc:title>
  <dc:creator>%username%</dc:creator>
  <cp:lastModifiedBy>Villamaria M.D.,Frank J</cp:lastModifiedBy>
  <cp:revision>2</cp:revision>
  <dcterms:created xsi:type="dcterms:W3CDTF">2013-09-10T12:46:44Z</dcterms:created>
  <dcterms:modified xsi:type="dcterms:W3CDTF">2014-07-03T16:52:12Z</dcterms:modified>
</cp:coreProperties>
</file>