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7" r:id="rId25"/>
    <p:sldId id="278" r:id="rId26"/>
    <p:sldId id="279"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0090B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10" d="100"/>
          <a:sy n="110" d="100"/>
        </p:scale>
        <p:origin x="1644" y="108"/>
      </p:cViewPr>
      <p:guideLst>
        <p:guide orient="horz" pos="4032"/>
        <p:guide pos="2880"/>
      </p:guideLst>
    </p:cSldViewPr>
  </p:slideViewPr>
  <p:notesTextViewPr>
    <p:cViewPr>
      <p:scale>
        <a:sx n="1" d="1"/>
        <a:sy n="1" d="1"/>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D5A8D-AF39-48C2-A6FB-148A415D3F19}" type="datetimeFigureOut">
              <a:rPr lang="en-US" smtClean="0"/>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9A440-5223-4FC6-B56B-C0387157EFFA}" type="slidenum">
              <a:rPr lang="en-US" smtClean="0"/>
              <a:t>‹#›</a:t>
            </a:fld>
            <a:endParaRPr lang="en-US"/>
          </a:p>
        </p:txBody>
      </p:sp>
    </p:spTree>
    <p:extLst>
      <p:ext uri="{BB962C8B-B14F-4D97-AF65-F5344CB8AC3E}">
        <p14:creationId xmlns:p14="http://schemas.microsoft.com/office/powerpoint/2010/main" val="1116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87D38CF5-9041-48D6-8BC8-1869C0B136EF}" type="datetime1">
              <a:rPr lang="en-US" smtClean="0"/>
              <a:t>10/18/2017</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3733" y="5105400"/>
            <a:ext cx="3436533" cy="1297532"/>
          </a:xfrm>
          <a:prstGeom prst="rect">
            <a:avLst/>
          </a:prstGeom>
        </p:spPr>
      </p:pic>
      <p:sp>
        <p:nvSpPr>
          <p:cNvPr id="18" name="Rectangle 17"/>
          <p:cNvSpPr/>
          <p:nvPr userDrawn="1"/>
        </p:nvSpPr>
        <p:spPr>
          <a:xfrm>
            <a:off x="0" y="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228600"/>
            <a:ext cx="9144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43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5F8662A-10A7-460B-99C6-B5FED1899041}"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175977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221CA2C-F2E2-4DDC-9E27-B31F05641CF1}"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253232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BA2CEB0-832F-4943-9862-31E2C2D66412}"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127311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ED0CDD-D589-4F03-AD62-B507EE611D0D}"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4144759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E4D03FB-946B-48FF-B76A-F53E6E206856}"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2290824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9DA21E8-BE99-4ACB-8B63-EB20D053A356}"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172016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777A9-E898-4954-A190-65A221C09E64}"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3929834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26A786-EE52-4A55-A930-12285F2A8630}"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582415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p:cNvSpPr>
            <a:spLocks noGrp="1"/>
          </p:cNvSpPr>
          <p:nvPr>
            <p:ph type="title"/>
          </p:nvPr>
        </p:nvSpPr>
        <p:spPr>
          <a:xfrm>
            <a:off x="457200" y="76200"/>
            <a:ext cx="8229600" cy="1143000"/>
          </a:xfrm>
        </p:spPr>
        <p:txBody>
          <a:bodyPr>
            <a:normAutofit/>
          </a:bodyPr>
          <a:lstStyle>
            <a:lvl1pPr algn="l">
              <a:defRPr sz="3600">
                <a:solidFill>
                  <a:schemeClr val="tx2"/>
                </a:solidFill>
                <a:latin typeface="Arial" pitchFamily="34" charset="0"/>
                <a:cs typeface="Arial" pitchFamily="34" charset="0"/>
              </a:defRPr>
            </a:lvl1pPr>
          </a:lstStyle>
          <a:p>
            <a:r>
              <a:rPr lang="en-US" dirty="0"/>
              <a:t>Click to edit Master title style</a:t>
            </a:r>
          </a:p>
        </p:txBody>
      </p:sp>
      <p:sp>
        <p:nvSpPr>
          <p:cNvPr id="11" name="Date Placeholder 3"/>
          <p:cNvSpPr>
            <a:spLocks noGrp="1"/>
          </p:cNvSpPr>
          <p:nvPr>
            <p:ph type="dt" sz="half" idx="10"/>
          </p:nvPr>
        </p:nvSpPr>
        <p:spPr>
          <a:xfrm>
            <a:off x="3581400" y="6231467"/>
            <a:ext cx="2133600" cy="365125"/>
          </a:xfrm>
        </p:spPr>
        <p:txBody>
          <a:bodyPr/>
          <a:lstStyle>
            <a:lvl1pPr algn="ctr">
              <a:defRPr sz="900">
                <a:solidFill>
                  <a:schemeClr val="tx2"/>
                </a:solidFill>
                <a:latin typeface="Arial" pitchFamily="34" charset="0"/>
                <a:cs typeface="Arial" pitchFamily="34" charset="0"/>
              </a:defRPr>
            </a:lvl1pPr>
          </a:lstStyle>
          <a:p>
            <a:fld id="{713AF215-A871-4791-A82C-78F2714CF9F0}" type="datetime1">
              <a:rPr lang="en-US" smtClean="0"/>
              <a:t>10/18/2017</a:t>
            </a:fld>
            <a:endParaRPr lang="en-US" dirty="0"/>
          </a:p>
        </p:txBody>
      </p:sp>
      <p:sp>
        <p:nvSpPr>
          <p:cNvPr id="12" name="Slide Number Placeholder 5"/>
          <p:cNvSpPr txBox="1">
            <a:spLocks/>
          </p:cNvSpPr>
          <p:nvPr userDrawn="1"/>
        </p:nvSpPr>
        <p:spPr>
          <a:xfrm>
            <a:off x="6705600" y="62484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solidFill>
                  <a:schemeClr val="tx2"/>
                </a:solidFill>
              </a:rPr>
              <a:pPr/>
              <a:t>‹#›</a:t>
            </a:fld>
            <a:endParaRPr lang="en-US" dirty="0">
              <a:solidFill>
                <a:schemeClr val="tx2"/>
              </a:solidFill>
            </a:endParaRPr>
          </a:p>
        </p:txBody>
      </p:sp>
      <p:sp>
        <p:nvSpPr>
          <p:cNvPr id="14" name="Rectangle 13"/>
          <p:cNvSpPr/>
          <p:nvPr userDrawn="1"/>
        </p:nvSpPr>
        <p:spPr>
          <a:xfrm>
            <a:off x="0" y="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p:cNvSpPr/>
          <p:nvPr userDrawn="1"/>
        </p:nvSpPr>
        <p:spPr>
          <a:xfrm>
            <a:off x="0" y="228600"/>
            <a:ext cx="9144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381000" y="60960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84853"/>
            <a:ext cx="1447800" cy="546646"/>
          </a:xfrm>
          <a:prstGeom prst="rect">
            <a:avLst/>
          </a:prstGeom>
        </p:spPr>
      </p:pic>
    </p:spTree>
    <p:extLst>
      <p:ext uri="{BB962C8B-B14F-4D97-AF65-F5344CB8AC3E}">
        <p14:creationId xmlns:p14="http://schemas.microsoft.com/office/powerpoint/2010/main" val="4178087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chemeClr val="tx2"/>
                </a:solidFill>
              </a:defRPr>
            </a:lvl1pPr>
          </a:lstStyle>
          <a:p>
            <a:r>
              <a:rPr lang="en-US" dirty="0"/>
              <a:t>Click to edit Master title style</a:t>
            </a:r>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chemeClr val="tx2"/>
                </a:solidFill>
                <a:latin typeface="Arial" pitchFamily="34" charset="0"/>
                <a:cs typeface="Arial" pitchFamily="34" charset="0"/>
              </a:defRPr>
            </a:lvl1pPr>
          </a:lstStyle>
          <a:p>
            <a:fld id="{1765E84C-8F51-415E-8659-F692A01CB997}" type="datetime1">
              <a:rPr lang="en-US" smtClean="0"/>
              <a:t>10/18/2017</a:t>
            </a:fld>
            <a:endParaRPr lang="en-US" dirty="0"/>
          </a:p>
        </p:txBody>
      </p:sp>
      <p:sp>
        <p:nvSpPr>
          <p:cNvPr id="14" name="Slide Number Placeholder 5"/>
          <p:cNvSpPr txBox="1">
            <a:spLocks/>
          </p:cNvSpPr>
          <p:nvPr userDrawn="1"/>
        </p:nvSpPr>
        <p:spPr>
          <a:xfrm>
            <a:off x="67056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solidFill>
                  <a:schemeClr val="tx2"/>
                </a:solidFill>
              </a:rPr>
              <a:pPr/>
              <a:t>‹#›</a:t>
            </a:fld>
            <a:endParaRPr lang="en-US" dirty="0">
              <a:solidFill>
                <a:schemeClr val="tx2"/>
              </a:solidFill>
            </a:endParaRPr>
          </a:p>
        </p:txBody>
      </p:sp>
      <p:sp>
        <p:nvSpPr>
          <p:cNvPr id="16" name="Rectangle 15"/>
          <p:cNvSpPr/>
          <p:nvPr userDrawn="1"/>
        </p:nvSpPr>
        <p:spPr>
          <a:xfrm>
            <a:off x="0" y="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228600"/>
            <a:ext cx="9144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381000" y="60960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84853"/>
            <a:ext cx="1447800" cy="546646"/>
          </a:xfrm>
          <a:prstGeom prst="rect">
            <a:avLst/>
          </a:prstGeom>
        </p:spPr>
      </p:pic>
    </p:spTree>
    <p:extLst>
      <p:ext uri="{BB962C8B-B14F-4D97-AF65-F5344CB8AC3E}">
        <p14:creationId xmlns:p14="http://schemas.microsoft.com/office/powerpoint/2010/main" val="242471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7D3C5-74A3-485D-9344-455CEAEDEF63}" type="datetime1">
              <a:rPr lang="en-US" smtClean="0"/>
              <a:t>10/18/2017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9FB7D82-1B90-44C0-ADB8-3A9D5731A9A8}" type="slidenum">
              <a:rPr lang="en-US" smtClean="0"/>
              <a:pPr/>
              <a:t>‹#›</a:t>
            </a:fld>
            <a:endParaRPr lang="en-US" dirty="0"/>
          </a:p>
        </p:txBody>
      </p:sp>
      <p:pic>
        <p:nvPicPr>
          <p:cNvPr id="7"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0" y="495300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28600"/>
            <a:ext cx="9144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381000" y="60960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184853"/>
            <a:ext cx="1447800" cy="546646"/>
          </a:xfrm>
          <a:prstGeom prst="rect">
            <a:avLst/>
          </a:prstGeom>
        </p:spPr>
      </p:pic>
    </p:spTree>
    <p:extLst>
      <p:ext uri="{BB962C8B-B14F-4D97-AF65-F5344CB8AC3E}">
        <p14:creationId xmlns:p14="http://schemas.microsoft.com/office/powerpoint/2010/main" val="1209767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7" name="Title 1"/>
          <p:cNvSpPr>
            <a:spLocks noGrp="1"/>
          </p:cNvSpPr>
          <p:nvPr>
            <p:ph type="title"/>
          </p:nvPr>
        </p:nvSpPr>
        <p:spPr>
          <a:xfrm>
            <a:off x="457200" y="76200"/>
            <a:ext cx="8229600" cy="1143000"/>
          </a:xfrm>
        </p:spPr>
        <p:txBody>
          <a:bodyPr>
            <a:normAutofit/>
          </a:bodyPr>
          <a:lstStyle>
            <a:lvl1pPr algn="l">
              <a:defRPr sz="3600">
                <a:solidFill>
                  <a:schemeClr val="tx2"/>
                </a:solidFill>
                <a:latin typeface="Arial" pitchFamily="34" charset="0"/>
                <a:cs typeface="Arial" pitchFamily="34" charset="0"/>
              </a:defRPr>
            </a:lvl1pPr>
          </a:lstStyle>
          <a:p>
            <a:r>
              <a:rPr lang="en-US" dirty="0"/>
              <a:t>Click to edit Master title style</a:t>
            </a:r>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chemeClr val="tx2"/>
                </a:solidFill>
                <a:latin typeface="Arial" pitchFamily="34" charset="0"/>
                <a:cs typeface="Arial" pitchFamily="34" charset="0"/>
              </a:defRPr>
            </a:lvl1pPr>
          </a:lstStyle>
          <a:p>
            <a:fld id="{74B71BC4-DB67-434D-A429-FC2348650002}" type="datetime1">
              <a:rPr lang="en-US" smtClean="0"/>
              <a:t>10/18/2017</a:t>
            </a:fld>
            <a:endParaRPr lang="en-US" dirty="0"/>
          </a:p>
        </p:txBody>
      </p:sp>
      <p:sp>
        <p:nvSpPr>
          <p:cNvPr id="12" name="Slide Number Placeholder 5"/>
          <p:cNvSpPr>
            <a:spLocks noGrp="1"/>
          </p:cNvSpPr>
          <p:nvPr>
            <p:ph type="sldNum" sz="quarter" idx="12"/>
          </p:nvPr>
        </p:nvSpPr>
        <p:spPr>
          <a:xfrm>
            <a:off x="6705600" y="6264275"/>
            <a:ext cx="2133600" cy="365125"/>
          </a:xfrm>
        </p:spPr>
        <p:txBody>
          <a:bodyPr/>
          <a:lstStyle>
            <a:lvl1pPr algn="r">
              <a:defRPr sz="900">
                <a:solidFill>
                  <a:schemeClr val="tx2"/>
                </a:solidFill>
                <a:latin typeface="Arial" pitchFamily="34" charset="0"/>
                <a:cs typeface="Arial" pitchFamily="34" charset="0"/>
              </a:defRPr>
            </a:lvl1pPr>
          </a:lstStyle>
          <a:p>
            <a:fld id="{99FB7D82-1B90-44C0-ADB8-3A9D5731A9A8}" type="slidenum">
              <a:rPr lang="en-US" smtClean="0"/>
              <a:pPr/>
              <a:t>‹#›</a:t>
            </a:fld>
            <a:endParaRPr lang="en-US" dirty="0"/>
          </a:p>
        </p:txBody>
      </p:sp>
      <p:sp>
        <p:nvSpPr>
          <p:cNvPr id="10" name="Rectangle 9"/>
          <p:cNvSpPr/>
          <p:nvPr userDrawn="1"/>
        </p:nvSpPr>
        <p:spPr>
          <a:xfrm>
            <a:off x="0" y="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28600"/>
            <a:ext cx="9144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81000" y="60960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84853"/>
            <a:ext cx="1447800" cy="546646"/>
          </a:xfrm>
          <a:prstGeom prst="rect">
            <a:avLst/>
          </a:prstGeom>
        </p:spPr>
      </p:pic>
    </p:spTree>
    <p:extLst>
      <p:ext uri="{BB962C8B-B14F-4D97-AF65-F5344CB8AC3E}">
        <p14:creationId xmlns:p14="http://schemas.microsoft.com/office/powerpoint/2010/main" val="268575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7CCF58-5D8D-4E5F-A35D-D092D4A374D6}"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9FB7D82-1B90-44C0-ADB8-3A9D5731A9A8}" type="slidenum">
              <a:rPr lang="en-US" smtClean="0"/>
              <a:t>‹#›</a:t>
            </a:fld>
            <a:endParaRPr lang="en-US"/>
          </a:p>
        </p:txBody>
      </p:sp>
    </p:spTree>
    <p:extLst>
      <p:ext uri="{BB962C8B-B14F-4D97-AF65-F5344CB8AC3E}">
        <p14:creationId xmlns:p14="http://schemas.microsoft.com/office/powerpoint/2010/main" val="264749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D2842A-A6DA-4888-B96F-C8C8421AE48C}"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9FB7D82-1B90-44C0-ADB8-3A9D5731A9A8}" type="slidenum">
              <a:rPr lang="en-US" smtClean="0"/>
              <a:t>‹#›</a:t>
            </a:fld>
            <a:endParaRPr lang="en-US"/>
          </a:p>
        </p:txBody>
      </p:sp>
    </p:spTree>
    <p:extLst>
      <p:ext uri="{BB962C8B-B14F-4D97-AF65-F5344CB8AC3E}">
        <p14:creationId xmlns:p14="http://schemas.microsoft.com/office/powerpoint/2010/main" val="28062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ADCB8E-C568-45E1-AEA2-C1EC9F02CCB0}" type="datetime1">
              <a:rPr lang="en-US" smtClean="0"/>
              <a:t>10/18/2017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
        <p:nvSpPr>
          <p:cNvPr id="11" name="Slide Number Placeholder 5"/>
          <p:cNvSpPr txBox="1">
            <a:spLocks/>
          </p:cNvSpPr>
          <p:nvPr userDrawn="1"/>
        </p:nvSpPr>
        <p:spPr>
          <a:xfrm>
            <a:off x="67056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solidFill>
                  <a:schemeClr val="tx2"/>
                </a:solidFill>
              </a:rPr>
              <a:pPr/>
              <a:t>‹#›</a:t>
            </a:fld>
            <a:endParaRPr lang="en-US" dirty="0">
              <a:solidFill>
                <a:schemeClr val="tx2"/>
              </a:solidFill>
            </a:endParaRPr>
          </a:p>
        </p:txBody>
      </p:sp>
      <p:sp>
        <p:nvSpPr>
          <p:cNvPr id="12" name="Rectangle 11"/>
          <p:cNvSpPr/>
          <p:nvPr userDrawn="1"/>
        </p:nvSpPr>
        <p:spPr>
          <a:xfrm>
            <a:off x="0" y="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28600"/>
            <a:ext cx="9144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381000" y="60960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84853"/>
            <a:ext cx="1447800" cy="546646"/>
          </a:xfrm>
          <a:prstGeom prst="rect">
            <a:avLst/>
          </a:prstGeom>
        </p:spPr>
      </p:pic>
    </p:spTree>
    <p:extLst>
      <p:ext uri="{BB962C8B-B14F-4D97-AF65-F5344CB8AC3E}">
        <p14:creationId xmlns:p14="http://schemas.microsoft.com/office/powerpoint/2010/main" val="413221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445252-1F3B-49BC-A536-6142616386F5}" type="datetime1">
              <a:rPr lang="en-US" smtClean="0"/>
              <a:t>10/18/2017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9FB7D82-1B90-44C0-ADB8-3A9D5731A9A8}" type="slidenum">
              <a:rPr lang="en-US" smtClean="0"/>
              <a:pPr/>
              <a:t>‹#›</a:t>
            </a:fld>
            <a:endParaRPr lang="en-US" dirty="0"/>
          </a:p>
        </p:txBody>
      </p:sp>
      <p:sp>
        <p:nvSpPr>
          <p:cNvPr id="7" name="Rectangle 6"/>
          <p:cNvSpPr/>
          <p:nvPr userDrawn="1"/>
        </p:nvSpPr>
        <p:spPr>
          <a:xfrm>
            <a:off x="0" y="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28600"/>
            <a:ext cx="9144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81000" y="60960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84853"/>
            <a:ext cx="1447800" cy="546646"/>
          </a:xfrm>
          <a:prstGeom prst="rect">
            <a:avLst/>
          </a:prstGeom>
        </p:spPr>
      </p:pic>
    </p:spTree>
    <p:extLst>
      <p:ext uri="{BB962C8B-B14F-4D97-AF65-F5344CB8AC3E}">
        <p14:creationId xmlns:p14="http://schemas.microsoft.com/office/powerpoint/2010/main" val="155564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42793-AF94-4445-B69A-C0D5AC5FB3B3}" type="datetime1">
              <a:rPr lang="en-US" smtClean="0"/>
              <a:t>10/18/2017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pPr/>
              <a:t>‹#›</a:t>
            </a:fld>
            <a:endParaRPr lang="en-US" dirty="0"/>
          </a:p>
        </p:txBody>
      </p:sp>
      <p:cxnSp>
        <p:nvCxnSpPr>
          <p:cNvPr id="7" name="Straight Connector 6"/>
          <p:cNvCxnSpPr/>
          <p:nvPr userDrawn="1"/>
        </p:nvCxnSpPr>
        <p:spPr>
          <a:xfrm>
            <a:off x="381000" y="60960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184853"/>
            <a:ext cx="1447800" cy="546646"/>
          </a:xfrm>
          <a:prstGeom prst="rect">
            <a:avLst/>
          </a:prstGeom>
        </p:spPr>
      </p:pic>
    </p:spTree>
    <p:extLst>
      <p:ext uri="{BB962C8B-B14F-4D97-AF65-F5344CB8AC3E}">
        <p14:creationId xmlns:p14="http://schemas.microsoft.com/office/powerpoint/2010/main" val="281197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87199A-9CA6-4F9D-BFF7-4C339FE1311C}"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358932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070949-F3F6-482E-8C8A-C0C3EAE7272C}"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99FB7D82-1B90-44C0-ADB8-3A9D5731A9A8}" type="slidenum">
              <a:rPr lang="en-US" smtClean="0"/>
              <a:t>‹#›</a:t>
            </a:fld>
            <a:endParaRPr lang="en-US"/>
          </a:p>
        </p:txBody>
      </p:sp>
    </p:spTree>
    <p:extLst>
      <p:ext uri="{BB962C8B-B14F-4D97-AF65-F5344CB8AC3E}">
        <p14:creationId xmlns:p14="http://schemas.microsoft.com/office/powerpoint/2010/main" val="253994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C4A13A3C-8CC0-4531-9112-9972D9F6DA01}" type="datetime1">
              <a:rPr lang="en-US" smtClean="0"/>
              <a:t>10/18/2017</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99FB7D82-1B90-44C0-ADB8-3A9D5731A9A8}" type="slidenum">
              <a:rPr lang="en-US" smtClean="0"/>
              <a:t>‹#›</a:t>
            </a:fld>
            <a:endParaRPr lang="en-US"/>
          </a:p>
        </p:txBody>
      </p:sp>
    </p:spTree>
    <p:extLst>
      <p:ext uri="{BB962C8B-B14F-4D97-AF65-F5344CB8AC3E}">
        <p14:creationId xmlns:p14="http://schemas.microsoft.com/office/powerpoint/2010/main" val="16856505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660" r:id="rId18"/>
    <p:sldLayoutId id="2147483661" r:id="rId19"/>
    <p:sldLayoutId id="2147483662" r:id="rId20"/>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6618" y="2940231"/>
            <a:ext cx="7386782" cy="874055"/>
          </a:xfrm>
        </p:spPr>
        <p:txBody>
          <a:bodyPr/>
          <a:lstStyle/>
          <a:p>
            <a:r>
              <a:rPr lang="en-US" dirty="0" smtClean="0"/>
              <a:t>Belmont Rapid Infuser</a:t>
            </a:r>
            <a:r>
              <a:rPr lang="en-US" baseline="30000" dirty="0" smtClean="0"/>
              <a:t>™</a:t>
            </a:r>
            <a:endParaRPr lang="en-US" baseline="30000" dirty="0"/>
          </a:p>
        </p:txBody>
      </p:sp>
      <p:sp>
        <p:nvSpPr>
          <p:cNvPr id="5" name="Subtitle 4"/>
          <p:cNvSpPr>
            <a:spLocks noGrp="1"/>
          </p:cNvSpPr>
          <p:nvPr>
            <p:ph type="subTitle" idx="1"/>
          </p:nvPr>
        </p:nvSpPr>
        <p:spPr>
          <a:xfrm>
            <a:off x="762000" y="4191000"/>
            <a:ext cx="5917679" cy="861420"/>
          </a:xfrm>
        </p:spPr>
        <p:txBody>
          <a:bodyPr/>
          <a:lstStyle/>
          <a:p>
            <a:r>
              <a:rPr lang="en-US" b="1" dirty="0" smtClean="0"/>
              <a:t>Kent F. Elliott, </a:t>
            </a:r>
            <a:r>
              <a:rPr lang="en-US" b="1" dirty="0" err="1" smtClean="0"/>
              <a:t>m.D.</a:t>
            </a:r>
            <a:endParaRPr lang="en-US" b="1" dirty="0"/>
          </a:p>
        </p:txBody>
      </p:sp>
      <p:pic>
        <p:nvPicPr>
          <p:cNvPr id="2" name="Picture 1"/>
          <p:cNvPicPr>
            <a:picLocks noChangeAspect="1"/>
          </p:cNvPicPr>
          <p:nvPr/>
        </p:nvPicPr>
        <p:blipFill>
          <a:blip r:embed="rId2"/>
          <a:stretch>
            <a:fillRect/>
          </a:stretch>
        </p:blipFill>
        <p:spPr>
          <a:xfrm>
            <a:off x="838200" y="838200"/>
            <a:ext cx="2658086" cy="1725318"/>
          </a:xfrm>
          <a:prstGeom prst="rect">
            <a:avLst/>
          </a:prstGeom>
        </p:spPr>
      </p:pic>
    </p:spTree>
    <p:extLst>
      <p:ext uri="{BB962C8B-B14F-4D97-AF65-F5344CB8AC3E}">
        <p14:creationId xmlns:p14="http://schemas.microsoft.com/office/powerpoint/2010/main" val="3077818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7744159" cy="3530600"/>
          </a:xfrm>
        </p:spPr>
        <p:txBody>
          <a:bodyPr>
            <a:normAutofit/>
          </a:bodyPr>
          <a:lstStyle/>
          <a:p>
            <a:r>
              <a:rPr lang="en-US" sz="2800" b="1" dirty="0" smtClean="0"/>
              <a:t>What </a:t>
            </a:r>
            <a:r>
              <a:rPr lang="en-US" sz="2800" b="1" dirty="0"/>
              <a:t>is the factory set default </a:t>
            </a:r>
            <a:r>
              <a:rPr lang="en-US" sz="2800" b="1" u="sng" dirty="0" smtClean="0"/>
              <a:t>Bolus</a:t>
            </a:r>
            <a:r>
              <a:rPr lang="en-US" sz="2800" b="1" dirty="0" smtClean="0"/>
              <a:t> </a:t>
            </a:r>
            <a:r>
              <a:rPr lang="en-US" sz="2800" b="1" dirty="0"/>
              <a:t>volume?  How is it changed?</a:t>
            </a:r>
          </a:p>
          <a:p>
            <a:pPr marL="0" indent="0">
              <a:buNone/>
            </a:pPr>
            <a:endParaRPr lang="en-US" sz="2800" b="1" dirty="0"/>
          </a:p>
        </p:txBody>
      </p:sp>
      <p:sp>
        <p:nvSpPr>
          <p:cNvPr id="4" name="TextBox 3"/>
          <p:cNvSpPr txBox="1"/>
          <p:nvPr/>
        </p:nvSpPr>
        <p:spPr>
          <a:xfrm>
            <a:off x="7848600" y="546222"/>
            <a:ext cx="685800" cy="369332"/>
          </a:xfrm>
          <a:prstGeom prst="rect">
            <a:avLst/>
          </a:prstGeom>
          <a:noFill/>
        </p:spPr>
        <p:txBody>
          <a:bodyPr wrap="square" rtlCol="0">
            <a:spAutoFit/>
          </a:bodyPr>
          <a:lstStyle/>
          <a:p>
            <a:r>
              <a:rPr lang="en-US" b="1" dirty="0" smtClean="0"/>
              <a:t>Q5</a:t>
            </a:r>
            <a:endParaRPr lang="en-US" b="1" dirty="0"/>
          </a:p>
        </p:txBody>
      </p:sp>
    </p:spTree>
    <p:extLst>
      <p:ext uri="{BB962C8B-B14F-4D97-AF65-F5344CB8AC3E}">
        <p14:creationId xmlns:p14="http://schemas.microsoft.com/office/powerpoint/2010/main" val="1729694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7744159" cy="3530600"/>
          </a:xfrm>
        </p:spPr>
        <p:txBody>
          <a:bodyPr/>
          <a:lstStyle/>
          <a:p>
            <a:r>
              <a:rPr lang="en-US" sz="2800" b="1" i="1" dirty="0" smtClean="0">
                <a:solidFill>
                  <a:srgbClr val="0070C0"/>
                </a:solidFill>
              </a:rPr>
              <a:t>200ml</a:t>
            </a:r>
            <a:r>
              <a:rPr lang="en-US" sz="2800" b="1" i="1" dirty="0">
                <a:solidFill>
                  <a:srgbClr val="0070C0"/>
                </a:solidFill>
              </a:rPr>
              <a:t>;  Change the b</a:t>
            </a:r>
            <a:r>
              <a:rPr lang="en-US" sz="2800" b="1" i="1" dirty="0" smtClean="0">
                <a:solidFill>
                  <a:srgbClr val="0070C0"/>
                </a:solidFill>
              </a:rPr>
              <a:t>olus </a:t>
            </a:r>
            <a:r>
              <a:rPr lang="en-US" sz="2800" b="1" i="1" dirty="0">
                <a:solidFill>
                  <a:srgbClr val="0070C0"/>
                </a:solidFill>
              </a:rPr>
              <a:t>volume using the parameters </a:t>
            </a:r>
            <a:r>
              <a:rPr lang="en-US" sz="2800" b="1" i="1" u="sng" dirty="0">
                <a:solidFill>
                  <a:srgbClr val="0070C0"/>
                </a:solidFill>
              </a:rPr>
              <a:t>Setup screen </a:t>
            </a:r>
            <a:r>
              <a:rPr lang="en-US" sz="2800" b="1" i="1" dirty="0">
                <a:solidFill>
                  <a:srgbClr val="0070C0"/>
                </a:solidFill>
              </a:rPr>
              <a:t>or by pressing and holding the </a:t>
            </a:r>
            <a:r>
              <a:rPr lang="en-US" sz="2800" b="1" i="1" u="sng" dirty="0">
                <a:solidFill>
                  <a:srgbClr val="0070C0"/>
                </a:solidFill>
              </a:rPr>
              <a:t>BOLUS</a:t>
            </a:r>
            <a:r>
              <a:rPr lang="en-US" sz="2800" b="1" i="1" dirty="0">
                <a:solidFill>
                  <a:srgbClr val="0070C0"/>
                </a:solidFill>
              </a:rPr>
              <a:t> key in the Infuse screen.  Releasing the Bolus key will start the infusion </a:t>
            </a:r>
            <a:r>
              <a:rPr lang="en-US" sz="2800" b="1" i="1" dirty="0" smtClean="0">
                <a:solidFill>
                  <a:srgbClr val="0070C0"/>
                </a:solidFill>
              </a:rPr>
              <a:t>at </a:t>
            </a:r>
            <a:r>
              <a:rPr lang="en-US" sz="2800" b="1" i="1" dirty="0">
                <a:solidFill>
                  <a:srgbClr val="0070C0"/>
                </a:solidFill>
              </a:rPr>
              <a:t>the selected volume.  </a:t>
            </a:r>
            <a:endParaRPr lang="en-US" sz="4000" b="1" i="1" dirty="0">
              <a:solidFill>
                <a:srgbClr val="0070C0"/>
              </a:solidFill>
            </a:endParaRPr>
          </a:p>
          <a:p>
            <a:pPr marL="0" indent="0">
              <a:buNone/>
            </a:pPr>
            <a:endParaRPr lang="en-US" sz="2800" dirty="0"/>
          </a:p>
        </p:txBody>
      </p:sp>
      <p:sp>
        <p:nvSpPr>
          <p:cNvPr id="4" name="TextBox 3"/>
          <p:cNvSpPr txBox="1"/>
          <p:nvPr/>
        </p:nvSpPr>
        <p:spPr>
          <a:xfrm>
            <a:off x="7848600" y="546222"/>
            <a:ext cx="685800" cy="369332"/>
          </a:xfrm>
          <a:prstGeom prst="rect">
            <a:avLst/>
          </a:prstGeom>
          <a:noFill/>
        </p:spPr>
        <p:txBody>
          <a:bodyPr wrap="square" rtlCol="0">
            <a:spAutoFit/>
          </a:bodyPr>
          <a:lstStyle/>
          <a:p>
            <a:r>
              <a:rPr lang="en-US" b="1" dirty="0" smtClean="0"/>
              <a:t>A5</a:t>
            </a:r>
            <a:endParaRPr lang="en-US" b="1" dirty="0"/>
          </a:p>
        </p:txBody>
      </p:sp>
    </p:spTree>
    <p:extLst>
      <p:ext uri="{BB962C8B-B14F-4D97-AF65-F5344CB8AC3E}">
        <p14:creationId xmlns:p14="http://schemas.microsoft.com/office/powerpoint/2010/main" val="3022433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7744159" cy="3530600"/>
          </a:xfrm>
        </p:spPr>
        <p:txBody>
          <a:bodyPr>
            <a:normAutofit/>
          </a:bodyPr>
          <a:lstStyle/>
          <a:p>
            <a:r>
              <a:rPr lang="en-US" sz="2800" b="1" dirty="0" smtClean="0"/>
              <a:t>What </a:t>
            </a:r>
            <a:r>
              <a:rPr lang="en-US" sz="2800" b="1" dirty="0"/>
              <a:t>does “RECIRC” do?</a:t>
            </a:r>
          </a:p>
          <a:p>
            <a:pPr marL="0" indent="0">
              <a:buNone/>
            </a:pPr>
            <a:endParaRPr lang="en-US" sz="2800" dirty="0"/>
          </a:p>
        </p:txBody>
      </p:sp>
      <p:sp>
        <p:nvSpPr>
          <p:cNvPr id="4" name="TextBox 3"/>
          <p:cNvSpPr txBox="1"/>
          <p:nvPr/>
        </p:nvSpPr>
        <p:spPr>
          <a:xfrm>
            <a:off x="7848600" y="546222"/>
            <a:ext cx="685800" cy="369332"/>
          </a:xfrm>
          <a:prstGeom prst="rect">
            <a:avLst/>
          </a:prstGeom>
          <a:noFill/>
        </p:spPr>
        <p:txBody>
          <a:bodyPr wrap="square" rtlCol="0">
            <a:spAutoFit/>
          </a:bodyPr>
          <a:lstStyle/>
          <a:p>
            <a:r>
              <a:rPr lang="en-US" b="1" dirty="0" smtClean="0"/>
              <a:t>Q6</a:t>
            </a:r>
            <a:endParaRPr lang="en-US" b="1" dirty="0"/>
          </a:p>
        </p:txBody>
      </p:sp>
    </p:spTree>
    <p:extLst>
      <p:ext uri="{BB962C8B-B14F-4D97-AF65-F5344CB8AC3E}">
        <p14:creationId xmlns:p14="http://schemas.microsoft.com/office/powerpoint/2010/main" val="721263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7744159" cy="3530600"/>
          </a:xfrm>
        </p:spPr>
        <p:txBody>
          <a:bodyPr/>
          <a:lstStyle/>
          <a:p>
            <a:r>
              <a:rPr lang="en-US" sz="2800" b="1" i="1" dirty="0" smtClean="0">
                <a:solidFill>
                  <a:srgbClr val="0070C0"/>
                </a:solidFill>
              </a:rPr>
              <a:t>Recirculates </a:t>
            </a:r>
            <a:r>
              <a:rPr lang="en-US" sz="2800" b="1" i="1" dirty="0">
                <a:solidFill>
                  <a:srgbClr val="0070C0"/>
                </a:solidFill>
              </a:rPr>
              <a:t>fluid, warms and removes air in the main system at a preset rate of 200ml/min.  It automatically stops and beeps after 5 minutes.  It may contribute to hemolysis of transfused RBC’s.</a:t>
            </a:r>
          </a:p>
          <a:p>
            <a:pPr marL="0" indent="0">
              <a:buNone/>
            </a:pPr>
            <a:endParaRPr lang="en-US" dirty="0"/>
          </a:p>
        </p:txBody>
      </p:sp>
      <p:sp>
        <p:nvSpPr>
          <p:cNvPr id="4" name="TextBox 3"/>
          <p:cNvSpPr txBox="1"/>
          <p:nvPr/>
        </p:nvSpPr>
        <p:spPr>
          <a:xfrm>
            <a:off x="7848600" y="546222"/>
            <a:ext cx="685800" cy="369332"/>
          </a:xfrm>
          <a:prstGeom prst="rect">
            <a:avLst/>
          </a:prstGeom>
          <a:noFill/>
        </p:spPr>
        <p:txBody>
          <a:bodyPr wrap="square" rtlCol="0">
            <a:spAutoFit/>
          </a:bodyPr>
          <a:lstStyle/>
          <a:p>
            <a:r>
              <a:rPr lang="en-US" b="1" dirty="0" smtClean="0"/>
              <a:t>A6</a:t>
            </a:r>
            <a:endParaRPr lang="en-US" b="1" dirty="0"/>
          </a:p>
        </p:txBody>
      </p:sp>
    </p:spTree>
    <p:extLst>
      <p:ext uri="{BB962C8B-B14F-4D97-AF65-F5344CB8AC3E}">
        <p14:creationId xmlns:p14="http://schemas.microsoft.com/office/powerpoint/2010/main" val="2672164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4315159" cy="3530600"/>
          </a:xfrm>
        </p:spPr>
        <p:txBody>
          <a:bodyPr>
            <a:normAutofit/>
          </a:bodyPr>
          <a:lstStyle/>
          <a:p>
            <a:r>
              <a:rPr lang="en-US" sz="2800" b="1" dirty="0" smtClean="0"/>
              <a:t>Identify </a:t>
            </a:r>
            <a:r>
              <a:rPr lang="en-US" sz="2800" b="1" dirty="0"/>
              <a:t>two reasons to open the door of the BRI.</a:t>
            </a:r>
          </a:p>
          <a:p>
            <a:endParaRPr lang="en-US" sz="2800" dirty="0"/>
          </a:p>
        </p:txBody>
      </p:sp>
      <p:pic>
        <p:nvPicPr>
          <p:cNvPr id="4" name="Picture 3"/>
          <p:cNvPicPr>
            <a:picLocks noChangeAspect="1"/>
          </p:cNvPicPr>
          <p:nvPr/>
        </p:nvPicPr>
        <p:blipFill>
          <a:blip r:embed="rId2"/>
          <a:stretch>
            <a:fillRect/>
          </a:stretch>
        </p:blipFill>
        <p:spPr>
          <a:xfrm>
            <a:off x="5943600" y="2133600"/>
            <a:ext cx="2139815" cy="3948243"/>
          </a:xfrm>
          <a:prstGeom prst="rect">
            <a:avLst/>
          </a:prstGeom>
        </p:spPr>
      </p:pic>
      <p:sp>
        <p:nvSpPr>
          <p:cNvPr id="5" name="TextBox 4"/>
          <p:cNvSpPr txBox="1"/>
          <p:nvPr/>
        </p:nvSpPr>
        <p:spPr>
          <a:xfrm>
            <a:off x="7848600" y="546222"/>
            <a:ext cx="685800" cy="369332"/>
          </a:xfrm>
          <a:prstGeom prst="rect">
            <a:avLst/>
          </a:prstGeom>
          <a:noFill/>
        </p:spPr>
        <p:txBody>
          <a:bodyPr wrap="square" rtlCol="0">
            <a:spAutoFit/>
          </a:bodyPr>
          <a:lstStyle/>
          <a:p>
            <a:r>
              <a:rPr lang="en-US" b="1" dirty="0" smtClean="0"/>
              <a:t>Q7</a:t>
            </a:r>
            <a:endParaRPr lang="en-US" b="1" dirty="0"/>
          </a:p>
        </p:txBody>
      </p:sp>
    </p:spTree>
    <p:extLst>
      <p:ext uri="{BB962C8B-B14F-4D97-AF65-F5344CB8AC3E}">
        <p14:creationId xmlns:p14="http://schemas.microsoft.com/office/powerpoint/2010/main" val="4171610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685800" y="2438400"/>
            <a:ext cx="3857959" cy="3530600"/>
          </a:xfrm>
        </p:spPr>
        <p:txBody>
          <a:bodyPr>
            <a:normAutofit fontScale="92500"/>
          </a:bodyPr>
          <a:lstStyle/>
          <a:p>
            <a:r>
              <a:rPr lang="en-US" sz="2800" b="1" i="1" dirty="0" smtClean="0">
                <a:solidFill>
                  <a:srgbClr val="0070C0"/>
                </a:solidFill>
              </a:rPr>
              <a:t>To </a:t>
            </a:r>
            <a:r>
              <a:rPr lang="en-US" sz="2800" b="1" i="1" dirty="0">
                <a:solidFill>
                  <a:srgbClr val="0070C0"/>
                </a:solidFill>
              </a:rPr>
              <a:t>purge air manually at the AIR DETECTOR below the PRESSURE CHAMBER and secondly in case of Emergency Manual </a:t>
            </a:r>
            <a:r>
              <a:rPr lang="en-US" sz="2800" b="1" i="1" dirty="0" smtClean="0">
                <a:solidFill>
                  <a:srgbClr val="0070C0"/>
                </a:solidFill>
              </a:rPr>
              <a:t>Operation (unit failure).</a:t>
            </a:r>
            <a:endParaRPr lang="en-US" sz="2800" b="1" i="1" dirty="0">
              <a:solidFill>
                <a:srgbClr val="0070C0"/>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5029200" y="2286323"/>
            <a:ext cx="3647714" cy="3682677"/>
          </a:xfrm>
          <a:prstGeom prst="rect">
            <a:avLst/>
          </a:prstGeom>
        </p:spPr>
      </p:pic>
      <p:sp>
        <p:nvSpPr>
          <p:cNvPr id="5" name="TextBox 4"/>
          <p:cNvSpPr txBox="1"/>
          <p:nvPr/>
        </p:nvSpPr>
        <p:spPr>
          <a:xfrm>
            <a:off x="7848600" y="546222"/>
            <a:ext cx="685800" cy="369332"/>
          </a:xfrm>
          <a:prstGeom prst="rect">
            <a:avLst/>
          </a:prstGeom>
          <a:noFill/>
        </p:spPr>
        <p:txBody>
          <a:bodyPr wrap="square" rtlCol="0">
            <a:spAutoFit/>
          </a:bodyPr>
          <a:lstStyle/>
          <a:p>
            <a:r>
              <a:rPr lang="en-US" b="1" dirty="0" smtClean="0"/>
              <a:t>A7</a:t>
            </a:r>
            <a:endParaRPr lang="en-US" b="1" dirty="0"/>
          </a:p>
        </p:txBody>
      </p:sp>
    </p:spTree>
    <p:extLst>
      <p:ext uri="{BB962C8B-B14F-4D97-AF65-F5344CB8AC3E}">
        <p14:creationId xmlns:p14="http://schemas.microsoft.com/office/powerpoint/2010/main" val="4196086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7667959" cy="3530600"/>
          </a:xfrm>
        </p:spPr>
        <p:txBody>
          <a:bodyPr>
            <a:normAutofit/>
          </a:bodyPr>
          <a:lstStyle/>
          <a:p>
            <a:r>
              <a:rPr lang="en-US" sz="2800" b="1" dirty="0" smtClean="0"/>
              <a:t>Explain </a:t>
            </a:r>
            <a:r>
              <a:rPr lang="en-US" sz="2800" b="1" dirty="0"/>
              <a:t>the process of Emergency Manual Operation in the event of power failure.</a:t>
            </a:r>
          </a:p>
          <a:p>
            <a:endParaRPr lang="en-US" sz="2800" dirty="0"/>
          </a:p>
        </p:txBody>
      </p:sp>
      <p:sp>
        <p:nvSpPr>
          <p:cNvPr id="4" name="TextBox 3"/>
          <p:cNvSpPr txBox="1"/>
          <p:nvPr/>
        </p:nvSpPr>
        <p:spPr>
          <a:xfrm>
            <a:off x="7848600" y="546222"/>
            <a:ext cx="685800" cy="369332"/>
          </a:xfrm>
          <a:prstGeom prst="rect">
            <a:avLst/>
          </a:prstGeom>
          <a:noFill/>
        </p:spPr>
        <p:txBody>
          <a:bodyPr wrap="square" rtlCol="0">
            <a:spAutoFit/>
          </a:bodyPr>
          <a:lstStyle/>
          <a:p>
            <a:r>
              <a:rPr lang="en-US" b="1" dirty="0" smtClean="0"/>
              <a:t>Q8</a:t>
            </a:r>
            <a:endParaRPr lang="en-US" b="1" dirty="0"/>
          </a:p>
        </p:txBody>
      </p:sp>
    </p:spTree>
    <p:extLst>
      <p:ext uri="{BB962C8B-B14F-4D97-AF65-F5344CB8AC3E}">
        <p14:creationId xmlns:p14="http://schemas.microsoft.com/office/powerpoint/2010/main" val="3905180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457201" y="2209800"/>
            <a:ext cx="4876799" cy="3733800"/>
          </a:xfrm>
        </p:spPr>
        <p:txBody>
          <a:bodyPr>
            <a:noAutofit/>
          </a:bodyPr>
          <a:lstStyle/>
          <a:p>
            <a:r>
              <a:rPr lang="en-US" sz="2000" b="1" i="1" dirty="0" smtClean="0">
                <a:solidFill>
                  <a:srgbClr val="0070C0"/>
                </a:solidFill>
              </a:rPr>
              <a:t>Switch </a:t>
            </a:r>
            <a:r>
              <a:rPr lang="en-US" sz="2000" b="1" i="1" dirty="0">
                <a:solidFill>
                  <a:srgbClr val="0070C0"/>
                </a:solidFill>
              </a:rPr>
              <a:t>to STANDBY on the circuit breaker switch, open the door, remove the infuse line from the valve wand.  The remainder of the disposable set may be left in place.  Next apply pressure at the fluid bag to aid flow.  Make certain that the bag clamps and patient line are open.  Take care that excessive force is not used on the bag to avoid rupturing the disposable set.  </a:t>
            </a:r>
          </a:p>
        </p:txBody>
      </p:sp>
      <p:pic>
        <p:nvPicPr>
          <p:cNvPr id="4" name="Picture 3"/>
          <p:cNvPicPr>
            <a:picLocks noChangeAspect="1"/>
          </p:cNvPicPr>
          <p:nvPr/>
        </p:nvPicPr>
        <p:blipFill>
          <a:blip r:embed="rId2"/>
          <a:stretch>
            <a:fillRect/>
          </a:stretch>
        </p:blipFill>
        <p:spPr>
          <a:xfrm>
            <a:off x="5334000" y="2223655"/>
            <a:ext cx="3471922" cy="3505200"/>
          </a:xfrm>
          <a:prstGeom prst="rect">
            <a:avLst/>
          </a:prstGeom>
        </p:spPr>
      </p:pic>
      <p:sp>
        <p:nvSpPr>
          <p:cNvPr id="5" name="TextBox 4"/>
          <p:cNvSpPr txBox="1"/>
          <p:nvPr/>
        </p:nvSpPr>
        <p:spPr>
          <a:xfrm>
            <a:off x="7848600" y="546222"/>
            <a:ext cx="685800" cy="369332"/>
          </a:xfrm>
          <a:prstGeom prst="rect">
            <a:avLst/>
          </a:prstGeom>
          <a:noFill/>
        </p:spPr>
        <p:txBody>
          <a:bodyPr wrap="square" rtlCol="0">
            <a:spAutoFit/>
          </a:bodyPr>
          <a:lstStyle/>
          <a:p>
            <a:r>
              <a:rPr lang="en-US" b="1" dirty="0" smtClean="0"/>
              <a:t>A8</a:t>
            </a:r>
            <a:endParaRPr lang="en-US" b="1" dirty="0"/>
          </a:p>
        </p:txBody>
      </p:sp>
    </p:spTree>
    <p:extLst>
      <p:ext uri="{BB962C8B-B14F-4D97-AF65-F5344CB8AC3E}">
        <p14:creationId xmlns:p14="http://schemas.microsoft.com/office/powerpoint/2010/main" val="815069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457200" y="2057400"/>
            <a:ext cx="8305800" cy="1524000"/>
          </a:xfrm>
        </p:spPr>
        <p:txBody>
          <a:bodyPr>
            <a:normAutofit fontScale="92500"/>
          </a:bodyPr>
          <a:lstStyle/>
          <a:p>
            <a:r>
              <a:rPr lang="en-US" sz="2800" b="1" dirty="0" smtClean="0"/>
              <a:t>What </a:t>
            </a:r>
            <a:r>
              <a:rPr lang="en-US" sz="2800" b="1" dirty="0"/>
              <a:t>is the max flow rate in ml/min and the IV catheter equivalent </a:t>
            </a:r>
            <a:r>
              <a:rPr lang="en-US" sz="2800" b="1" dirty="0" smtClean="0"/>
              <a:t>when using an </a:t>
            </a:r>
            <a:r>
              <a:rPr lang="en-US" sz="2800" b="1" dirty="0"/>
              <a:t>intraosseous catheter (I/O) at </a:t>
            </a:r>
            <a:r>
              <a:rPr lang="en-US" sz="2800" b="1" dirty="0" smtClean="0"/>
              <a:t>standard 300mmHg </a:t>
            </a:r>
            <a:r>
              <a:rPr lang="en-US" sz="2800" b="1" dirty="0"/>
              <a:t>pressure?  </a:t>
            </a:r>
          </a:p>
          <a:p>
            <a:endParaRPr lang="en-US" dirty="0"/>
          </a:p>
        </p:txBody>
      </p:sp>
      <p:pic>
        <p:nvPicPr>
          <p:cNvPr id="4" name="Picture 3"/>
          <p:cNvPicPr>
            <a:picLocks noChangeAspect="1"/>
          </p:cNvPicPr>
          <p:nvPr/>
        </p:nvPicPr>
        <p:blipFill>
          <a:blip r:embed="rId2"/>
          <a:stretch>
            <a:fillRect/>
          </a:stretch>
        </p:blipFill>
        <p:spPr>
          <a:xfrm>
            <a:off x="2900855" y="3276600"/>
            <a:ext cx="4131881" cy="2819400"/>
          </a:xfrm>
          <a:prstGeom prst="rect">
            <a:avLst/>
          </a:prstGeom>
        </p:spPr>
      </p:pic>
      <p:sp>
        <p:nvSpPr>
          <p:cNvPr id="5" name="TextBox 4"/>
          <p:cNvSpPr txBox="1"/>
          <p:nvPr/>
        </p:nvSpPr>
        <p:spPr>
          <a:xfrm>
            <a:off x="7848600" y="546222"/>
            <a:ext cx="685800" cy="369332"/>
          </a:xfrm>
          <a:prstGeom prst="rect">
            <a:avLst/>
          </a:prstGeom>
          <a:noFill/>
        </p:spPr>
        <p:txBody>
          <a:bodyPr wrap="square" rtlCol="0">
            <a:spAutoFit/>
          </a:bodyPr>
          <a:lstStyle/>
          <a:p>
            <a:r>
              <a:rPr lang="en-US" b="1" dirty="0" smtClean="0"/>
              <a:t>Q9</a:t>
            </a:r>
            <a:endParaRPr lang="en-US" b="1" dirty="0"/>
          </a:p>
        </p:txBody>
      </p:sp>
    </p:spTree>
    <p:extLst>
      <p:ext uri="{BB962C8B-B14F-4D97-AF65-F5344CB8AC3E}">
        <p14:creationId xmlns:p14="http://schemas.microsoft.com/office/powerpoint/2010/main" val="789822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533400" y="2209800"/>
            <a:ext cx="8305799" cy="1447800"/>
          </a:xfrm>
        </p:spPr>
        <p:txBody>
          <a:bodyPr>
            <a:normAutofit fontScale="92500" lnSpcReduction="20000"/>
          </a:bodyPr>
          <a:lstStyle/>
          <a:p>
            <a:r>
              <a:rPr lang="en-US" sz="2600" b="1" i="1" dirty="0" smtClean="0">
                <a:solidFill>
                  <a:srgbClr val="0070C0"/>
                </a:solidFill>
              </a:rPr>
              <a:t>Humeral </a:t>
            </a:r>
            <a:r>
              <a:rPr lang="en-US" sz="2600" b="1" i="1" dirty="0">
                <a:solidFill>
                  <a:srgbClr val="0070C0"/>
                </a:solidFill>
              </a:rPr>
              <a:t>I/O:  84ml/min </a:t>
            </a:r>
            <a:r>
              <a:rPr lang="en-US" sz="2600" b="1" i="1" dirty="0" smtClean="0">
                <a:solidFill>
                  <a:srgbClr val="0070C0"/>
                </a:solidFill>
              </a:rPr>
              <a:t>(equivalent </a:t>
            </a:r>
            <a:r>
              <a:rPr lang="en-US" sz="2600" b="1" i="1" dirty="0">
                <a:solidFill>
                  <a:srgbClr val="0070C0"/>
                </a:solidFill>
              </a:rPr>
              <a:t>to a standard 20 </a:t>
            </a:r>
            <a:r>
              <a:rPr lang="en-US" sz="2600" b="1" i="1" dirty="0" err="1">
                <a:solidFill>
                  <a:srgbClr val="0070C0"/>
                </a:solidFill>
              </a:rPr>
              <a:t>ga.</a:t>
            </a:r>
            <a:r>
              <a:rPr lang="en-US" sz="2600" b="1" i="1" dirty="0">
                <a:solidFill>
                  <a:srgbClr val="0070C0"/>
                </a:solidFill>
              </a:rPr>
              <a:t> </a:t>
            </a:r>
            <a:r>
              <a:rPr lang="en-US" sz="2600" b="1" i="1" dirty="0" smtClean="0">
                <a:solidFill>
                  <a:srgbClr val="0070C0"/>
                </a:solidFill>
              </a:rPr>
              <a:t>Catheter)</a:t>
            </a:r>
          </a:p>
          <a:p>
            <a:pPr marL="342900" lvl="1" indent="0">
              <a:buNone/>
            </a:pPr>
            <a:r>
              <a:rPr lang="en-US" sz="2600" b="1" i="1" dirty="0" smtClean="0">
                <a:solidFill>
                  <a:srgbClr val="0070C0"/>
                </a:solidFill>
              </a:rPr>
              <a:t>and </a:t>
            </a:r>
            <a:r>
              <a:rPr lang="en-US" sz="2600" b="1" i="1" dirty="0" err="1" smtClean="0">
                <a:solidFill>
                  <a:srgbClr val="0070C0"/>
                </a:solidFill>
              </a:rPr>
              <a:t>Tibial</a:t>
            </a:r>
            <a:r>
              <a:rPr lang="en-US" sz="2600" b="1" i="1" dirty="0" smtClean="0">
                <a:solidFill>
                  <a:srgbClr val="0070C0"/>
                </a:solidFill>
              </a:rPr>
              <a:t> </a:t>
            </a:r>
            <a:r>
              <a:rPr lang="en-US" sz="2600" b="1" i="1" dirty="0">
                <a:solidFill>
                  <a:srgbClr val="0070C0"/>
                </a:solidFill>
              </a:rPr>
              <a:t>I/O:  13 ml/min; which is less than a 22ga. catheter.  </a:t>
            </a:r>
          </a:p>
          <a:p>
            <a:pPr marL="0" indent="0">
              <a:buNone/>
            </a:pPr>
            <a:endParaRPr lang="en-US" sz="2800" dirty="0"/>
          </a:p>
        </p:txBody>
      </p:sp>
      <p:pic>
        <p:nvPicPr>
          <p:cNvPr id="4" name="Picture 3"/>
          <p:cNvPicPr>
            <a:picLocks noChangeAspect="1"/>
          </p:cNvPicPr>
          <p:nvPr/>
        </p:nvPicPr>
        <p:blipFill>
          <a:blip r:embed="rId2"/>
          <a:stretch>
            <a:fillRect/>
          </a:stretch>
        </p:blipFill>
        <p:spPr>
          <a:xfrm>
            <a:off x="762000" y="3581400"/>
            <a:ext cx="3485758" cy="2469022"/>
          </a:xfrm>
          <a:prstGeom prst="rect">
            <a:avLst/>
          </a:prstGeom>
        </p:spPr>
      </p:pic>
      <p:pic>
        <p:nvPicPr>
          <p:cNvPr id="5" name="Picture 4"/>
          <p:cNvPicPr>
            <a:picLocks noChangeAspect="1"/>
          </p:cNvPicPr>
          <p:nvPr/>
        </p:nvPicPr>
        <p:blipFill>
          <a:blip r:embed="rId3"/>
          <a:stretch>
            <a:fillRect/>
          </a:stretch>
        </p:blipFill>
        <p:spPr>
          <a:xfrm>
            <a:off x="4572000" y="3550778"/>
            <a:ext cx="4145747" cy="2545222"/>
          </a:xfrm>
          <a:prstGeom prst="rect">
            <a:avLst/>
          </a:prstGeom>
        </p:spPr>
      </p:pic>
      <p:sp>
        <p:nvSpPr>
          <p:cNvPr id="6" name="TextBox 5"/>
          <p:cNvSpPr txBox="1"/>
          <p:nvPr/>
        </p:nvSpPr>
        <p:spPr>
          <a:xfrm>
            <a:off x="7848600" y="546222"/>
            <a:ext cx="685800" cy="369332"/>
          </a:xfrm>
          <a:prstGeom prst="rect">
            <a:avLst/>
          </a:prstGeom>
          <a:noFill/>
        </p:spPr>
        <p:txBody>
          <a:bodyPr wrap="square" rtlCol="0">
            <a:spAutoFit/>
          </a:bodyPr>
          <a:lstStyle/>
          <a:p>
            <a:r>
              <a:rPr lang="en-US" b="1" dirty="0" smtClean="0"/>
              <a:t>A9</a:t>
            </a:r>
            <a:endParaRPr lang="en-US" b="1" dirty="0"/>
          </a:p>
        </p:txBody>
      </p:sp>
    </p:spTree>
    <p:extLst>
      <p:ext uri="{BB962C8B-B14F-4D97-AF65-F5344CB8AC3E}">
        <p14:creationId xmlns:p14="http://schemas.microsoft.com/office/powerpoint/2010/main" val="3303866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5" name="TextBox 4"/>
          <p:cNvSpPr txBox="1"/>
          <p:nvPr/>
        </p:nvSpPr>
        <p:spPr>
          <a:xfrm>
            <a:off x="7848600" y="457200"/>
            <a:ext cx="533400" cy="369332"/>
          </a:xfrm>
          <a:prstGeom prst="rect">
            <a:avLst/>
          </a:prstGeom>
          <a:noFill/>
        </p:spPr>
        <p:txBody>
          <a:bodyPr wrap="square" rtlCol="0">
            <a:spAutoFit/>
          </a:bodyPr>
          <a:lstStyle/>
          <a:p>
            <a:r>
              <a:rPr lang="en-US" b="1" dirty="0" smtClean="0"/>
              <a:t>Q1</a:t>
            </a:r>
            <a:endParaRPr lang="en-US" b="1" dirty="0"/>
          </a:p>
        </p:txBody>
      </p:sp>
      <p:pic>
        <p:nvPicPr>
          <p:cNvPr id="4" name="Picture 3"/>
          <p:cNvPicPr>
            <a:picLocks noChangeAspect="1"/>
          </p:cNvPicPr>
          <p:nvPr/>
        </p:nvPicPr>
        <p:blipFill>
          <a:blip r:embed="rId2"/>
          <a:stretch>
            <a:fillRect/>
          </a:stretch>
        </p:blipFill>
        <p:spPr>
          <a:xfrm>
            <a:off x="4114800" y="2362200"/>
            <a:ext cx="3733800" cy="3627877"/>
          </a:xfrm>
          <a:prstGeom prst="rect">
            <a:avLst/>
          </a:prstGeom>
        </p:spPr>
      </p:pic>
      <p:sp>
        <p:nvSpPr>
          <p:cNvPr id="3" name="Content Placeholder 2"/>
          <p:cNvSpPr>
            <a:spLocks noGrp="1"/>
          </p:cNvSpPr>
          <p:nvPr>
            <p:ph idx="1"/>
          </p:nvPr>
        </p:nvSpPr>
        <p:spPr>
          <a:xfrm>
            <a:off x="533401" y="2461638"/>
            <a:ext cx="4495800" cy="3276600"/>
          </a:xfrm>
        </p:spPr>
        <p:txBody>
          <a:bodyPr>
            <a:normAutofit/>
          </a:bodyPr>
          <a:lstStyle/>
          <a:p>
            <a:r>
              <a:rPr lang="en-US" sz="2800" b="1" dirty="0" smtClean="0"/>
              <a:t>Compared </a:t>
            </a:r>
            <a:r>
              <a:rPr lang="en-US" sz="2800" b="1" dirty="0"/>
              <a:t>to conventional bag-squeezer RI systems, name three features which make the Belmont a “smart” system.</a:t>
            </a:r>
          </a:p>
          <a:p>
            <a:pPr marL="0" indent="0">
              <a:buNone/>
            </a:pPr>
            <a:endParaRPr lang="en-US" dirty="0"/>
          </a:p>
        </p:txBody>
      </p:sp>
      <p:pic>
        <p:nvPicPr>
          <p:cNvPr id="6" name="Picture 5"/>
          <p:cNvPicPr>
            <a:picLocks noChangeAspect="1"/>
          </p:cNvPicPr>
          <p:nvPr/>
        </p:nvPicPr>
        <p:blipFill>
          <a:blip r:embed="rId3"/>
          <a:stretch>
            <a:fillRect/>
          </a:stretch>
        </p:blipFill>
        <p:spPr>
          <a:xfrm>
            <a:off x="7004185" y="2470874"/>
            <a:ext cx="1770802" cy="3267364"/>
          </a:xfrm>
          <a:prstGeom prst="rect">
            <a:avLst/>
          </a:prstGeom>
        </p:spPr>
      </p:pic>
    </p:spTree>
    <p:extLst>
      <p:ext uri="{BB962C8B-B14F-4D97-AF65-F5344CB8AC3E}">
        <p14:creationId xmlns:p14="http://schemas.microsoft.com/office/powerpoint/2010/main" val="3836822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Belmont Rapid Infuser</a:t>
            </a:r>
          </a:p>
        </p:txBody>
      </p:sp>
      <p:sp>
        <p:nvSpPr>
          <p:cNvPr id="3" name="Content Placeholder 2"/>
          <p:cNvSpPr>
            <a:spLocks noGrp="1"/>
          </p:cNvSpPr>
          <p:nvPr>
            <p:ph idx="1"/>
          </p:nvPr>
        </p:nvSpPr>
        <p:spPr>
          <a:xfrm>
            <a:off x="866441" y="2489200"/>
            <a:ext cx="7744159" cy="3530600"/>
          </a:xfrm>
        </p:spPr>
        <p:txBody>
          <a:bodyPr/>
          <a:lstStyle/>
          <a:p>
            <a:r>
              <a:rPr lang="en-US" sz="2800" b="1" dirty="0" smtClean="0"/>
              <a:t>Name </a:t>
            </a:r>
            <a:r>
              <a:rPr lang="en-US" sz="2800" b="1" dirty="0"/>
              <a:t>four reasons for which the </a:t>
            </a:r>
            <a:r>
              <a:rPr lang="en-US" sz="2800" b="1" u="sng" dirty="0"/>
              <a:t>Divert</a:t>
            </a:r>
            <a:r>
              <a:rPr lang="en-US" sz="2800" b="1" dirty="0"/>
              <a:t> </a:t>
            </a:r>
            <a:r>
              <a:rPr lang="en-US" sz="2800" b="1" u="sng" dirty="0"/>
              <a:t>Valve</a:t>
            </a:r>
            <a:r>
              <a:rPr lang="en-US" sz="2800" b="1" dirty="0"/>
              <a:t> would close the </a:t>
            </a:r>
            <a:r>
              <a:rPr lang="en-US" sz="2800" b="1" dirty="0" err="1"/>
              <a:t>infusate</a:t>
            </a:r>
            <a:r>
              <a:rPr lang="en-US" sz="2800" b="1" dirty="0"/>
              <a:t> line to the patient and thereby recirculate </a:t>
            </a:r>
            <a:r>
              <a:rPr lang="en-US" sz="2800" b="1" dirty="0" err="1"/>
              <a:t>infusate</a:t>
            </a:r>
            <a:r>
              <a:rPr lang="en-US" sz="2800" b="1" dirty="0"/>
              <a:t> to the reservoir?</a:t>
            </a:r>
          </a:p>
          <a:p>
            <a:endParaRPr lang="en-US" dirty="0"/>
          </a:p>
        </p:txBody>
      </p:sp>
      <p:sp>
        <p:nvSpPr>
          <p:cNvPr id="4" name="TextBox 3"/>
          <p:cNvSpPr txBox="1"/>
          <p:nvPr/>
        </p:nvSpPr>
        <p:spPr>
          <a:xfrm>
            <a:off x="7772400" y="557767"/>
            <a:ext cx="685800" cy="369332"/>
          </a:xfrm>
          <a:prstGeom prst="rect">
            <a:avLst/>
          </a:prstGeom>
          <a:noFill/>
        </p:spPr>
        <p:txBody>
          <a:bodyPr wrap="square" rtlCol="0">
            <a:spAutoFit/>
          </a:bodyPr>
          <a:lstStyle/>
          <a:p>
            <a:r>
              <a:rPr lang="en-US" b="1" dirty="0" smtClean="0"/>
              <a:t>Q10</a:t>
            </a:r>
            <a:endParaRPr lang="en-US" b="1" dirty="0"/>
          </a:p>
        </p:txBody>
      </p:sp>
    </p:spTree>
    <p:extLst>
      <p:ext uri="{BB962C8B-B14F-4D97-AF65-F5344CB8AC3E}">
        <p14:creationId xmlns:p14="http://schemas.microsoft.com/office/powerpoint/2010/main" val="4291213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286000"/>
            <a:ext cx="7744159" cy="3581400"/>
          </a:xfrm>
        </p:spPr>
        <p:txBody>
          <a:bodyPr>
            <a:normAutofit fontScale="85000" lnSpcReduction="20000"/>
          </a:bodyPr>
          <a:lstStyle/>
          <a:p>
            <a:r>
              <a:rPr lang="en-US" sz="2800" b="1" i="1" dirty="0" smtClean="0">
                <a:solidFill>
                  <a:srgbClr val="0070C0"/>
                </a:solidFill>
              </a:rPr>
              <a:t>Excess </a:t>
            </a:r>
            <a:r>
              <a:rPr lang="en-US" sz="2800" b="1" i="1" dirty="0">
                <a:solidFill>
                  <a:srgbClr val="0070C0"/>
                </a:solidFill>
              </a:rPr>
              <a:t>air in </a:t>
            </a:r>
            <a:r>
              <a:rPr lang="en-US" sz="2800" b="1" i="1" dirty="0" smtClean="0">
                <a:solidFill>
                  <a:srgbClr val="0070C0"/>
                </a:solidFill>
              </a:rPr>
              <a:t>line </a:t>
            </a:r>
          </a:p>
          <a:p>
            <a:r>
              <a:rPr lang="en-US" sz="2800" b="1" i="1" dirty="0">
                <a:solidFill>
                  <a:srgbClr val="0070C0"/>
                </a:solidFill>
              </a:rPr>
              <a:t>O</a:t>
            </a:r>
            <a:r>
              <a:rPr lang="en-US" sz="2800" b="1" i="1" dirty="0" smtClean="0">
                <a:solidFill>
                  <a:srgbClr val="0070C0"/>
                </a:solidFill>
              </a:rPr>
              <a:t>pen door </a:t>
            </a:r>
          </a:p>
          <a:p>
            <a:r>
              <a:rPr lang="en-US" sz="2800" b="1" i="1" dirty="0" smtClean="0">
                <a:solidFill>
                  <a:srgbClr val="0070C0"/>
                </a:solidFill>
              </a:rPr>
              <a:t>Over pressure </a:t>
            </a:r>
          </a:p>
          <a:p>
            <a:r>
              <a:rPr lang="en-US" sz="2800" b="1" i="1" dirty="0">
                <a:solidFill>
                  <a:srgbClr val="0070C0"/>
                </a:solidFill>
              </a:rPr>
              <a:t>P</a:t>
            </a:r>
            <a:r>
              <a:rPr lang="en-US" sz="2800" b="1" i="1" dirty="0" smtClean="0">
                <a:solidFill>
                  <a:srgbClr val="0070C0"/>
                </a:solidFill>
              </a:rPr>
              <a:t>ower failure</a:t>
            </a:r>
          </a:p>
          <a:p>
            <a:r>
              <a:rPr lang="en-US" sz="2800" b="1" i="1" dirty="0">
                <a:solidFill>
                  <a:srgbClr val="0070C0"/>
                </a:solidFill>
              </a:rPr>
              <a:t>F</a:t>
            </a:r>
            <a:r>
              <a:rPr lang="en-US" sz="2800" b="1" i="1" dirty="0" smtClean="0">
                <a:solidFill>
                  <a:srgbClr val="0070C0"/>
                </a:solidFill>
              </a:rPr>
              <a:t>luid out </a:t>
            </a:r>
          </a:p>
          <a:p>
            <a:r>
              <a:rPr lang="en-US" sz="2800" b="1" i="1" dirty="0">
                <a:solidFill>
                  <a:srgbClr val="0070C0"/>
                </a:solidFill>
              </a:rPr>
              <a:t>L</a:t>
            </a:r>
            <a:r>
              <a:rPr lang="en-US" sz="2800" b="1" i="1" dirty="0" smtClean="0">
                <a:solidFill>
                  <a:srgbClr val="0070C0"/>
                </a:solidFill>
              </a:rPr>
              <a:t>ine kinked </a:t>
            </a:r>
          </a:p>
          <a:p>
            <a:r>
              <a:rPr lang="en-US" sz="2800" b="1" i="1" dirty="0">
                <a:solidFill>
                  <a:srgbClr val="0070C0"/>
                </a:solidFill>
              </a:rPr>
              <a:t>O</a:t>
            </a:r>
            <a:r>
              <a:rPr lang="en-US" sz="2800" b="1" i="1" dirty="0" smtClean="0">
                <a:solidFill>
                  <a:srgbClr val="0070C0"/>
                </a:solidFill>
              </a:rPr>
              <a:t>ver temperature </a:t>
            </a:r>
          </a:p>
          <a:p>
            <a:r>
              <a:rPr lang="en-US" sz="2800" b="1" i="1" dirty="0">
                <a:solidFill>
                  <a:srgbClr val="0070C0"/>
                </a:solidFill>
              </a:rPr>
              <a:t>H</a:t>
            </a:r>
            <a:r>
              <a:rPr lang="en-US" sz="2800" b="1" i="1" dirty="0" smtClean="0">
                <a:solidFill>
                  <a:srgbClr val="0070C0"/>
                </a:solidFill>
              </a:rPr>
              <a:t>eating fault</a:t>
            </a:r>
            <a:endParaRPr lang="en-US" sz="2800" b="1" i="1" dirty="0">
              <a:solidFill>
                <a:srgbClr val="0070C0"/>
              </a:solidFill>
            </a:endParaRPr>
          </a:p>
          <a:p>
            <a:pPr marL="0" indent="0">
              <a:buNone/>
            </a:pPr>
            <a:endParaRPr lang="en-US" sz="2800" dirty="0"/>
          </a:p>
        </p:txBody>
      </p:sp>
      <p:sp>
        <p:nvSpPr>
          <p:cNvPr id="4" name="TextBox 3"/>
          <p:cNvSpPr txBox="1"/>
          <p:nvPr/>
        </p:nvSpPr>
        <p:spPr>
          <a:xfrm>
            <a:off x="7772400" y="557767"/>
            <a:ext cx="685800" cy="369332"/>
          </a:xfrm>
          <a:prstGeom prst="rect">
            <a:avLst/>
          </a:prstGeom>
          <a:noFill/>
        </p:spPr>
        <p:txBody>
          <a:bodyPr wrap="square" rtlCol="0">
            <a:spAutoFit/>
          </a:bodyPr>
          <a:lstStyle/>
          <a:p>
            <a:r>
              <a:rPr lang="en-US" b="1" dirty="0" smtClean="0"/>
              <a:t>A10</a:t>
            </a:r>
            <a:endParaRPr lang="en-US" b="1" dirty="0"/>
          </a:p>
        </p:txBody>
      </p:sp>
    </p:spTree>
    <p:extLst>
      <p:ext uri="{BB962C8B-B14F-4D97-AF65-F5344CB8AC3E}">
        <p14:creationId xmlns:p14="http://schemas.microsoft.com/office/powerpoint/2010/main" val="3012691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Belmont Rapid Infuser</a:t>
            </a:r>
          </a:p>
        </p:txBody>
      </p:sp>
      <p:sp>
        <p:nvSpPr>
          <p:cNvPr id="3" name="Content Placeholder 2"/>
          <p:cNvSpPr>
            <a:spLocks noGrp="1"/>
          </p:cNvSpPr>
          <p:nvPr>
            <p:ph idx="1"/>
          </p:nvPr>
        </p:nvSpPr>
        <p:spPr>
          <a:xfrm>
            <a:off x="866441" y="2489200"/>
            <a:ext cx="7667959" cy="3530600"/>
          </a:xfrm>
        </p:spPr>
        <p:txBody>
          <a:bodyPr>
            <a:normAutofit/>
          </a:bodyPr>
          <a:lstStyle/>
          <a:p>
            <a:r>
              <a:rPr lang="en-US" sz="2800" b="1" dirty="0" smtClean="0"/>
              <a:t>Name </a:t>
            </a:r>
            <a:r>
              <a:rPr lang="en-US" sz="2800" b="1" dirty="0"/>
              <a:t>the three products to never infuse in the </a:t>
            </a:r>
            <a:r>
              <a:rPr lang="en-US" sz="2800" b="1" dirty="0" smtClean="0"/>
              <a:t>Belmont Rapid Infuser.</a:t>
            </a:r>
            <a:endParaRPr lang="en-US" sz="2800" b="1" dirty="0"/>
          </a:p>
        </p:txBody>
      </p:sp>
      <p:sp>
        <p:nvSpPr>
          <p:cNvPr id="4" name="TextBox 3"/>
          <p:cNvSpPr txBox="1"/>
          <p:nvPr/>
        </p:nvSpPr>
        <p:spPr>
          <a:xfrm>
            <a:off x="7772400" y="555458"/>
            <a:ext cx="685800" cy="369332"/>
          </a:xfrm>
          <a:prstGeom prst="rect">
            <a:avLst/>
          </a:prstGeom>
          <a:noFill/>
        </p:spPr>
        <p:txBody>
          <a:bodyPr wrap="square" rtlCol="0">
            <a:spAutoFit/>
          </a:bodyPr>
          <a:lstStyle/>
          <a:p>
            <a:r>
              <a:rPr lang="en-US" b="1" dirty="0" smtClean="0"/>
              <a:t>Q11</a:t>
            </a:r>
            <a:endParaRPr lang="en-US" b="1" dirty="0"/>
          </a:p>
        </p:txBody>
      </p:sp>
    </p:spTree>
    <p:extLst>
      <p:ext uri="{BB962C8B-B14F-4D97-AF65-F5344CB8AC3E}">
        <p14:creationId xmlns:p14="http://schemas.microsoft.com/office/powerpoint/2010/main" val="1614750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0" y="3124200"/>
            <a:ext cx="7744159" cy="3530600"/>
          </a:xfrm>
        </p:spPr>
        <p:txBody>
          <a:bodyPr/>
          <a:lstStyle/>
          <a:p>
            <a:r>
              <a:rPr lang="en-US" sz="2800" b="1" i="1" dirty="0" smtClean="0">
                <a:solidFill>
                  <a:srgbClr val="0070C0"/>
                </a:solidFill>
              </a:rPr>
              <a:t>Platelets </a:t>
            </a:r>
          </a:p>
          <a:p>
            <a:r>
              <a:rPr lang="en-US" sz="2800" b="1" i="1" dirty="0" smtClean="0">
                <a:solidFill>
                  <a:srgbClr val="0070C0"/>
                </a:solidFill>
              </a:rPr>
              <a:t>Cryoprecipitate </a:t>
            </a:r>
          </a:p>
          <a:p>
            <a:r>
              <a:rPr lang="en-US" sz="2800" b="1" i="1" dirty="0" smtClean="0">
                <a:solidFill>
                  <a:srgbClr val="0070C0"/>
                </a:solidFill>
              </a:rPr>
              <a:t>Granulocyte </a:t>
            </a:r>
            <a:r>
              <a:rPr lang="en-US" sz="2800" b="1" i="1" dirty="0">
                <a:solidFill>
                  <a:srgbClr val="0070C0"/>
                </a:solidFill>
              </a:rPr>
              <a:t>infusions</a:t>
            </a:r>
            <a:endParaRPr lang="en-US" b="1" i="1" dirty="0">
              <a:solidFill>
                <a:srgbClr val="0070C0"/>
              </a:solidFill>
            </a:endParaRPr>
          </a:p>
          <a:p>
            <a:endParaRPr lang="en-US" dirty="0"/>
          </a:p>
        </p:txBody>
      </p:sp>
      <p:sp>
        <p:nvSpPr>
          <p:cNvPr id="4" name="TextBox 3"/>
          <p:cNvSpPr txBox="1"/>
          <p:nvPr/>
        </p:nvSpPr>
        <p:spPr>
          <a:xfrm>
            <a:off x="7772400" y="536985"/>
            <a:ext cx="685800" cy="369332"/>
          </a:xfrm>
          <a:prstGeom prst="rect">
            <a:avLst/>
          </a:prstGeom>
          <a:noFill/>
        </p:spPr>
        <p:txBody>
          <a:bodyPr wrap="square" rtlCol="0">
            <a:spAutoFit/>
          </a:bodyPr>
          <a:lstStyle/>
          <a:p>
            <a:r>
              <a:rPr lang="en-US" b="1" dirty="0" smtClean="0"/>
              <a:t>A11</a:t>
            </a:r>
            <a:endParaRPr lang="en-US" b="1" dirty="0"/>
          </a:p>
        </p:txBody>
      </p:sp>
    </p:spTree>
    <p:extLst>
      <p:ext uri="{BB962C8B-B14F-4D97-AF65-F5344CB8AC3E}">
        <p14:creationId xmlns:p14="http://schemas.microsoft.com/office/powerpoint/2010/main" val="3063422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90800" y="88908"/>
            <a:ext cx="3289313" cy="6464292"/>
          </a:xfrm>
          <a:prstGeom prst="rect">
            <a:avLst/>
          </a:prstGeom>
        </p:spPr>
      </p:pic>
    </p:spTree>
    <p:extLst>
      <p:ext uri="{BB962C8B-B14F-4D97-AF65-F5344CB8AC3E}">
        <p14:creationId xmlns:p14="http://schemas.microsoft.com/office/powerpoint/2010/main" val="1938252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33242" y="2133600"/>
            <a:ext cx="3352800" cy="3928064"/>
          </a:xfrm>
          <a:prstGeom prst="rect">
            <a:avLst/>
          </a:prstGeom>
        </p:spPr>
      </p:pic>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533400" y="2438400"/>
            <a:ext cx="5257800" cy="3530600"/>
          </a:xfrm>
        </p:spPr>
        <p:txBody>
          <a:bodyPr>
            <a:normAutofit lnSpcReduction="10000"/>
          </a:bodyPr>
          <a:lstStyle/>
          <a:p>
            <a:r>
              <a:rPr lang="en-US" sz="2400" b="1" i="1" dirty="0" smtClean="0">
                <a:solidFill>
                  <a:srgbClr val="0070C0"/>
                </a:solidFill>
              </a:rPr>
              <a:t>The </a:t>
            </a:r>
            <a:r>
              <a:rPr lang="en-US" sz="2400" b="1" i="1" dirty="0">
                <a:solidFill>
                  <a:srgbClr val="0070C0"/>
                </a:solidFill>
              </a:rPr>
              <a:t>presence of a microprocessor providing protective feedback loops ensuring safe IV fluid flow. Included are two air bubble sensors, a pressure transducer, two temperature probes, a pump flow rate sensor, an open door detector and a valve activation sensor.  </a:t>
            </a:r>
          </a:p>
          <a:p>
            <a:pPr marL="0" indent="0">
              <a:buNone/>
            </a:pPr>
            <a:endParaRPr lang="en-US" sz="2000" b="1" dirty="0">
              <a:solidFill>
                <a:srgbClr val="0070C0"/>
              </a:solidFill>
            </a:endParaRPr>
          </a:p>
        </p:txBody>
      </p:sp>
      <p:sp>
        <p:nvSpPr>
          <p:cNvPr id="5" name="TextBox 4"/>
          <p:cNvSpPr txBox="1"/>
          <p:nvPr/>
        </p:nvSpPr>
        <p:spPr>
          <a:xfrm>
            <a:off x="7848600" y="546222"/>
            <a:ext cx="685800" cy="369332"/>
          </a:xfrm>
          <a:prstGeom prst="rect">
            <a:avLst/>
          </a:prstGeom>
          <a:noFill/>
        </p:spPr>
        <p:txBody>
          <a:bodyPr wrap="square" rtlCol="0">
            <a:spAutoFit/>
          </a:bodyPr>
          <a:lstStyle/>
          <a:p>
            <a:r>
              <a:rPr lang="en-US" b="1" dirty="0" smtClean="0"/>
              <a:t>A1</a:t>
            </a:r>
            <a:endParaRPr lang="en-US" b="1" dirty="0"/>
          </a:p>
        </p:txBody>
      </p:sp>
    </p:spTree>
    <p:extLst>
      <p:ext uri="{BB962C8B-B14F-4D97-AF65-F5344CB8AC3E}">
        <p14:creationId xmlns:p14="http://schemas.microsoft.com/office/powerpoint/2010/main" val="1497122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7744159" cy="1168400"/>
          </a:xfrm>
        </p:spPr>
        <p:txBody>
          <a:bodyPr/>
          <a:lstStyle/>
          <a:p>
            <a:r>
              <a:rPr lang="en-US" sz="2800" b="1" dirty="0" smtClean="0"/>
              <a:t>Safe </a:t>
            </a:r>
            <a:r>
              <a:rPr lang="en-US" sz="2800" b="1" dirty="0"/>
              <a:t>heating of </a:t>
            </a:r>
            <a:r>
              <a:rPr lang="en-US" sz="2800" b="1" dirty="0" err="1" smtClean="0"/>
              <a:t>infusates</a:t>
            </a:r>
            <a:r>
              <a:rPr lang="en-US" sz="2800" b="1" dirty="0" smtClean="0"/>
              <a:t> </a:t>
            </a:r>
            <a:r>
              <a:rPr lang="en-US" sz="2800" b="1" dirty="0"/>
              <a:t>occurs by what mechanism?</a:t>
            </a:r>
          </a:p>
          <a:p>
            <a:pPr marL="0" indent="0">
              <a:buNone/>
            </a:pPr>
            <a:endParaRPr lang="en-US" dirty="0"/>
          </a:p>
        </p:txBody>
      </p:sp>
      <p:sp>
        <p:nvSpPr>
          <p:cNvPr id="4" name="TextBox 3"/>
          <p:cNvSpPr txBox="1"/>
          <p:nvPr/>
        </p:nvSpPr>
        <p:spPr>
          <a:xfrm>
            <a:off x="7848600" y="546222"/>
            <a:ext cx="685800" cy="369332"/>
          </a:xfrm>
          <a:prstGeom prst="rect">
            <a:avLst/>
          </a:prstGeom>
          <a:noFill/>
        </p:spPr>
        <p:txBody>
          <a:bodyPr wrap="square" rtlCol="0">
            <a:spAutoFit/>
          </a:bodyPr>
          <a:lstStyle/>
          <a:p>
            <a:r>
              <a:rPr lang="en-US" b="1" dirty="0" smtClean="0"/>
              <a:t>Q2</a:t>
            </a:r>
            <a:endParaRPr lang="en-US" b="1" dirty="0"/>
          </a:p>
        </p:txBody>
      </p:sp>
    </p:spTree>
    <p:extLst>
      <p:ext uri="{BB962C8B-B14F-4D97-AF65-F5344CB8AC3E}">
        <p14:creationId xmlns:p14="http://schemas.microsoft.com/office/powerpoint/2010/main" val="1253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685800" y="2489200"/>
            <a:ext cx="3886199" cy="3073400"/>
          </a:xfrm>
        </p:spPr>
        <p:txBody>
          <a:bodyPr>
            <a:normAutofit/>
          </a:bodyPr>
          <a:lstStyle/>
          <a:p>
            <a:r>
              <a:rPr lang="en-US" sz="2800" b="1" i="1" dirty="0" smtClean="0">
                <a:solidFill>
                  <a:srgbClr val="0070C0"/>
                </a:solidFill>
              </a:rPr>
              <a:t>Use of an Induction </a:t>
            </a:r>
            <a:r>
              <a:rPr lang="en-US" sz="2800" b="1" i="1" dirty="0">
                <a:solidFill>
                  <a:srgbClr val="0070C0"/>
                </a:solidFill>
              </a:rPr>
              <a:t>heat exchanger </a:t>
            </a:r>
            <a:r>
              <a:rPr lang="en-US" sz="2800" b="1" i="1" dirty="0" smtClean="0">
                <a:solidFill>
                  <a:srgbClr val="0070C0"/>
                </a:solidFill>
              </a:rPr>
              <a:t>involving  </a:t>
            </a:r>
            <a:r>
              <a:rPr lang="en-US" sz="2800" b="1" i="1" dirty="0">
                <a:solidFill>
                  <a:srgbClr val="0070C0"/>
                </a:solidFill>
              </a:rPr>
              <a:t>stainless steel plates.</a:t>
            </a:r>
          </a:p>
          <a:p>
            <a:pPr marL="0" indent="0">
              <a:buNone/>
            </a:pPr>
            <a:endParaRPr lang="en-US" dirty="0"/>
          </a:p>
        </p:txBody>
      </p:sp>
      <p:pic>
        <p:nvPicPr>
          <p:cNvPr id="4" name="Picture 3"/>
          <p:cNvPicPr>
            <a:picLocks noChangeAspect="1"/>
          </p:cNvPicPr>
          <p:nvPr/>
        </p:nvPicPr>
        <p:blipFill>
          <a:blip r:embed="rId2"/>
          <a:stretch>
            <a:fillRect/>
          </a:stretch>
        </p:blipFill>
        <p:spPr>
          <a:xfrm>
            <a:off x="4724400" y="2133600"/>
            <a:ext cx="3810000" cy="3846518"/>
          </a:xfrm>
          <a:prstGeom prst="rect">
            <a:avLst/>
          </a:prstGeom>
        </p:spPr>
      </p:pic>
      <p:sp>
        <p:nvSpPr>
          <p:cNvPr id="5" name="TextBox 4"/>
          <p:cNvSpPr txBox="1"/>
          <p:nvPr/>
        </p:nvSpPr>
        <p:spPr>
          <a:xfrm>
            <a:off x="7848600" y="546222"/>
            <a:ext cx="685800" cy="369332"/>
          </a:xfrm>
          <a:prstGeom prst="rect">
            <a:avLst/>
          </a:prstGeom>
          <a:noFill/>
        </p:spPr>
        <p:txBody>
          <a:bodyPr wrap="square" rtlCol="0">
            <a:spAutoFit/>
          </a:bodyPr>
          <a:lstStyle/>
          <a:p>
            <a:r>
              <a:rPr lang="en-US" b="1" dirty="0" smtClean="0"/>
              <a:t>A2</a:t>
            </a:r>
            <a:endParaRPr lang="en-US" b="1" dirty="0"/>
          </a:p>
        </p:txBody>
      </p:sp>
    </p:spTree>
    <p:extLst>
      <p:ext uri="{BB962C8B-B14F-4D97-AF65-F5344CB8AC3E}">
        <p14:creationId xmlns:p14="http://schemas.microsoft.com/office/powerpoint/2010/main" val="2938787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4238959" cy="3530600"/>
          </a:xfrm>
        </p:spPr>
        <p:txBody>
          <a:bodyPr>
            <a:normAutofit/>
          </a:bodyPr>
          <a:lstStyle/>
          <a:p>
            <a:r>
              <a:rPr lang="en-US" sz="2800" b="1" dirty="0" smtClean="0"/>
              <a:t>After </a:t>
            </a:r>
            <a:r>
              <a:rPr lang="en-US" sz="2800" b="1" dirty="0"/>
              <a:t>loading the disposable set, how is the unit and patient line primed?</a:t>
            </a:r>
          </a:p>
          <a:p>
            <a:pPr marL="0" indent="0">
              <a:buNone/>
            </a:pPr>
            <a:endParaRPr lang="en-US" sz="2800" b="1" dirty="0"/>
          </a:p>
        </p:txBody>
      </p:sp>
      <p:pic>
        <p:nvPicPr>
          <p:cNvPr id="4" name="Picture 3"/>
          <p:cNvPicPr>
            <a:picLocks noChangeAspect="1"/>
          </p:cNvPicPr>
          <p:nvPr/>
        </p:nvPicPr>
        <p:blipFill>
          <a:blip r:embed="rId2"/>
          <a:stretch>
            <a:fillRect/>
          </a:stretch>
        </p:blipFill>
        <p:spPr>
          <a:xfrm>
            <a:off x="5257800" y="2209800"/>
            <a:ext cx="3810000" cy="3810000"/>
          </a:xfrm>
          <a:prstGeom prst="rect">
            <a:avLst/>
          </a:prstGeom>
        </p:spPr>
      </p:pic>
      <p:sp>
        <p:nvSpPr>
          <p:cNvPr id="6" name="TextBox 5"/>
          <p:cNvSpPr txBox="1"/>
          <p:nvPr/>
        </p:nvSpPr>
        <p:spPr>
          <a:xfrm>
            <a:off x="7848600" y="546222"/>
            <a:ext cx="685800" cy="369332"/>
          </a:xfrm>
          <a:prstGeom prst="rect">
            <a:avLst/>
          </a:prstGeom>
          <a:noFill/>
        </p:spPr>
        <p:txBody>
          <a:bodyPr wrap="square" rtlCol="0">
            <a:spAutoFit/>
          </a:bodyPr>
          <a:lstStyle/>
          <a:p>
            <a:r>
              <a:rPr lang="en-US" b="1" dirty="0" smtClean="0"/>
              <a:t>Q3</a:t>
            </a:r>
            <a:endParaRPr lang="en-US" b="1" dirty="0"/>
          </a:p>
        </p:txBody>
      </p:sp>
    </p:spTree>
    <p:extLst>
      <p:ext uri="{BB962C8B-B14F-4D97-AF65-F5344CB8AC3E}">
        <p14:creationId xmlns:p14="http://schemas.microsoft.com/office/powerpoint/2010/main" val="2538197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609600" y="2209800"/>
            <a:ext cx="8153399" cy="1371600"/>
          </a:xfrm>
        </p:spPr>
        <p:txBody>
          <a:bodyPr>
            <a:normAutofit/>
          </a:bodyPr>
          <a:lstStyle/>
          <a:p>
            <a:r>
              <a:rPr lang="en-US" sz="2800" b="1" i="1" dirty="0" smtClean="0">
                <a:solidFill>
                  <a:srgbClr val="0070C0"/>
                </a:solidFill>
              </a:rPr>
              <a:t>After </a:t>
            </a:r>
            <a:r>
              <a:rPr lang="en-US" sz="2800" b="1" i="1" dirty="0">
                <a:solidFill>
                  <a:srgbClr val="0070C0"/>
                </a:solidFill>
              </a:rPr>
              <a:t>connecting fluid bags and unclamping clamps, press </a:t>
            </a:r>
            <a:r>
              <a:rPr lang="en-US" sz="2800" b="1" i="1" u="sng" dirty="0">
                <a:solidFill>
                  <a:srgbClr val="0070C0"/>
                </a:solidFill>
              </a:rPr>
              <a:t>PRIME</a:t>
            </a:r>
            <a:r>
              <a:rPr lang="en-US" sz="2800" b="1" i="1" dirty="0">
                <a:solidFill>
                  <a:srgbClr val="0070C0"/>
                </a:solidFill>
              </a:rPr>
              <a:t> to prime the set and </a:t>
            </a:r>
            <a:r>
              <a:rPr lang="en-US" sz="2800" b="1" i="1" u="sng" dirty="0">
                <a:solidFill>
                  <a:srgbClr val="0070C0"/>
                </a:solidFill>
              </a:rPr>
              <a:t>PT LINE PRIME </a:t>
            </a:r>
            <a:r>
              <a:rPr lang="en-US" sz="2800" b="1" i="1" dirty="0">
                <a:solidFill>
                  <a:srgbClr val="0070C0"/>
                </a:solidFill>
              </a:rPr>
              <a:t>to prime the patient line.  </a:t>
            </a:r>
          </a:p>
          <a:p>
            <a:pPr marL="0" indent="0">
              <a:buNone/>
            </a:pPr>
            <a:endParaRPr lang="en-US" b="1" dirty="0">
              <a:solidFill>
                <a:srgbClr val="0070C0"/>
              </a:solidFill>
            </a:endParaRPr>
          </a:p>
        </p:txBody>
      </p:sp>
      <p:pic>
        <p:nvPicPr>
          <p:cNvPr id="4" name="Picture 3"/>
          <p:cNvPicPr>
            <a:picLocks noChangeAspect="1"/>
          </p:cNvPicPr>
          <p:nvPr/>
        </p:nvPicPr>
        <p:blipFill>
          <a:blip r:embed="rId2"/>
          <a:stretch>
            <a:fillRect/>
          </a:stretch>
        </p:blipFill>
        <p:spPr>
          <a:xfrm>
            <a:off x="663242" y="3810000"/>
            <a:ext cx="4137358" cy="2133784"/>
          </a:xfrm>
          <a:prstGeom prst="rect">
            <a:avLst/>
          </a:prstGeom>
        </p:spPr>
      </p:pic>
      <p:pic>
        <p:nvPicPr>
          <p:cNvPr id="5" name="Picture 4"/>
          <p:cNvPicPr>
            <a:picLocks noChangeAspect="1"/>
          </p:cNvPicPr>
          <p:nvPr/>
        </p:nvPicPr>
        <p:blipFill>
          <a:blip r:embed="rId3"/>
          <a:stretch>
            <a:fillRect/>
          </a:stretch>
        </p:blipFill>
        <p:spPr>
          <a:xfrm>
            <a:off x="4846243" y="3819236"/>
            <a:ext cx="3928302" cy="2191512"/>
          </a:xfrm>
          <a:prstGeom prst="rect">
            <a:avLst/>
          </a:prstGeom>
        </p:spPr>
      </p:pic>
      <p:sp>
        <p:nvSpPr>
          <p:cNvPr id="6" name="TextBox 5"/>
          <p:cNvSpPr txBox="1"/>
          <p:nvPr/>
        </p:nvSpPr>
        <p:spPr>
          <a:xfrm>
            <a:off x="7848600" y="546222"/>
            <a:ext cx="685800" cy="369332"/>
          </a:xfrm>
          <a:prstGeom prst="rect">
            <a:avLst/>
          </a:prstGeom>
          <a:noFill/>
        </p:spPr>
        <p:txBody>
          <a:bodyPr wrap="square" rtlCol="0">
            <a:spAutoFit/>
          </a:bodyPr>
          <a:lstStyle/>
          <a:p>
            <a:r>
              <a:rPr lang="en-US" b="1" dirty="0"/>
              <a:t>A</a:t>
            </a:r>
            <a:r>
              <a:rPr lang="en-US" b="1" dirty="0" smtClean="0"/>
              <a:t>3</a:t>
            </a:r>
            <a:endParaRPr lang="en-US" b="1" dirty="0"/>
          </a:p>
        </p:txBody>
      </p:sp>
    </p:spTree>
    <p:extLst>
      <p:ext uri="{BB962C8B-B14F-4D97-AF65-F5344CB8AC3E}">
        <p14:creationId xmlns:p14="http://schemas.microsoft.com/office/powerpoint/2010/main" val="1173828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7744159" cy="3530600"/>
          </a:xfrm>
        </p:spPr>
        <p:txBody>
          <a:bodyPr/>
          <a:lstStyle/>
          <a:p>
            <a:r>
              <a:rPr lang="en-US" sz="2800" b="1" dirty="0" smtClean="0"/>
              <a:t>Sustained </a:t>
            </a:r>
            <a:r>
              <a:rPr lang="en-US" sz="2800" b="1" dirty="0"/>
              <a:t>flow rate using the BRI is limited by an FDA-approved factory setting of </a:t>
            </a:r>
            <a:r>
              <a:rPr lang="en-US" sz="2800" b="1" dirty="0" smtClean="0"/>
              <a:t>what </a:t>
            </a:r>
            <a:r>
              <a:rPr lang="en-US" sz="2800" b="1" dirty="0"/>
              <a:t>pressure level?</a:t>
            </a:r>
          </a:p>
          <a:p>
            <a:pPr marL="0" indent="0">
              <a:buNone/>
            </a:pPr>
            <a:endParaRPr lang="en-US" dirty="0"/>
          </a:p>
        </p:txBody>
      </p:sp>
      <p:sp>
        <p:nvSpPr>
          <p:cNvPr id="4" name="TextBox 3"/>
          <p:cNvSpPr txBox="1"/>
          <p:nvPr/>
        </p:nvSpPr>
        <p:spPr>
          <a:xfrm>
            <a:off x="7848600" y="546222"/>
            <a:ext cx="685800" cy="369332"/>
          </a:xfrm>
          <a:prstGeom prst="rect">
            <a:avLst/>
          </a:prstGeom>
          <a:noFill/>
        </p:spPr>
        <p:txBody>
          <a:bodyPr wrap="square" rtlCol="0">
            <a:spAutoFit/>
          </a:bodyPr>
          <a:lstStyle/>
          <a:p>
            <a:r>
              <a:rPr lang="en-US" b="1" dirty="0" smtClean="0"/>
              <a:t>Q4</a:t>
            </a:r>
            <a:endParaRPr lang="en-US" b="1" dirty="0"/>
          </a:p>
        </p:txBody>
      </p:sp>
    </p:spTree>
    <p:extLst>
      <p:ext uri="{BB962C8B-B14F-4D97-AF65-F5344CB8AC3E}">
        <p14:creationId xmlns:p14="http://schemas.microsoft.com/office/powerpoint/2010/main" val="4265677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Rapid Infuser</a:t>
            </a:r>
            <a:endParaRPr lang="en-US" dirty="0"/>
          </a:p>
        </p:txBody>
      </p:sp>
      <p:sp>
        <p:nvSpPr>
          <p:cNvPr id="3" name="Content Placeholder 2"/>
          <p:cNvSpPr>
            <a:spLocks noGrp="1"/>
          </p:cNvSpPr>
          <p:nvPr>
            <p:ph idx="1"/>
          </p:nvPr>
        </p:nvSpPr>
        <p:spPr>
          <a:xfrm>
            <a:off x="866441" y="2489200"/>
            <a:ext cx="7744159" cy="3530600"/>
          </a:xfrm>
        </p:spPr>
        <p:txBody>
          <a:bodyPr/>
          <a:lstStyle/>
          <a:p>
            <a:r>
              <a:rPr lang="en-US" sz="2800" b="1" i="1" dirty="0" smtClean="0">
                <a:solidFill>
                  <a:srgbClr val="0070C0"/>
                </a:solidFill>
              </a:rPr>
              <a:t>300mmHg</a:t>
            </a:r>
            <a:r>
              <a:rPr lang="en-US" sz="2800" b="1" i="1" dirty="0">
                <a:solidFill>
                  <a:srgbClr val="0070C0"/>
                </a:solidFill>
              </a:rPr>
              <a:t>.  (It is adjustable down to </a:t>
            </a:r>
            <a:r>
              <a:rPr lang="en-US" sz="2800" b="1" i="1" dirty="0" smtClean="0">
                <a:solidFill>
                  <a:srgbClr val="0070C0"/>
                </a:solidFill>
              </a:rPr>
              <a:t>100mmHg </a:t>
            </a:r>
            <a:r>
              <a:rPr lang="en-US" sz="2800" b="1" i="1" dirty="0">
                <a:solidFill>
                  <a:srgbClr val="0070C0"/>
                </a:solidFill>
              </a:rPr>
              <a:t>using the settings menu.)  </a:t>
            </a:r>
          </a:p>
          <a:p>
            <a:endParaRPr lang="en-US" b="1" i="1" dirty="0">
              <a:solidFill>
                <a:srgbClr val="0070C0"/>
              </a:solidFill>
            </a:endParaRPr>
          </a:p>
        </p:txBody>
      </p:sp>
      <p:sp>
        <p:nvSpPr>
          <p:cNvPr id="4" name="TextBox 3"/>
          <p:cNvSpPr txBox="1"/>
          <p:nvPr/>
        </p:nvSpPr>
        <p:spPr>
          <a:xfrm>
            <a:off x="7848600" y="546222"/>
            <a:ext cx="685800" cy="369332"/>
          </a:xfrm>
          <a:prstGeom prst="rect">
            <a:avLst/>
          </a:prstGeom>
          <a:noFill/>
        </p:spPr>
        <p:txBody>
          <a:bodyPr wrap="square" rtlCol="0">
            <a:spAutoFit/>
          </a:bodyPr>
          <a:lstStyle/>
          <a:p>
            <a:r>
              <a:rPr lang="en-US" b="1" dirty="0" smtClean="0"/>
              <a:t>A4</a:t>
            </a:r>
            <a:endParaRPr lang="en-US" b="1" dirty="0"/>
          </a:p>
        </p:txBody>
      </p:sp>
    </p:spTree>
    <p:extLst>
      <p:ext uri="{BB962C8B-B14F-4D97-AF65-F5344CB8AC3E}">
        <p14:creationId xmlns:p14="http://schemas.microsoft.com/office/powerpoint/2010/main" val="807104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0C60C757048A4080FF322194AB977E" ma:contentTypeVersion="1" ma:contentTypeDescription="Create a new document." ma:contentTypeScope="" ma:versionID="31f8e021eb25f21ac681e9729bb320c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192E68-19AB-4B78-AAC8-9A684E13EE98}">
  <ds:schemaRefs>
    <ds:schemaRef ds:uri="http://schemas.microsoft.com/sharepoint/v3/contenttype/forms"/>
  </ds:schemaRefs>
</ds:datastoreItem>
</file>

<file path=customXml/itemProps2.xml><?xml version="1.0" encoding="utf-8"?>
<ds:datastoreItem xmlns:ds="http://schemas.openxmlformats.org/officeDocument/2006/customXml" ds:itemID="{731CB45F-768C-4EA7-A8B2-0E6B41605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173696-1DE1-4A3A-85F9-FF55CF672739}">
  <ds:schemaRef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448</TotalTime>
  <Words>589</Words>
  <Application>Microsoft Office PowerPoint</Application>
  <PresentationFormat>On-screen Show (4:3)</PresentationFormat>
  <Paragraphs>78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 Boardroom</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Belmont Rapid Infuser</vt:lpstr>
      <vt:lpstr>PowerPoint Presentation</vt:lpstr>
    </vt:vector>
  </TitlesOfParts>
  <Company>Baylor Health Care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Kate A.</dc:creator>
  <cp:lastModifiedBy>Elliott, Kent F</cp:lastModifiedBy>
  <cp:revision>57</cp:revision>
  <dcterms:created xsi:type="dcterms:W3CDTF">2013-10-03T16:13:41Z</dcterms:created>
  <dcterms:modified xsi:type="dcterms:W3CDTF">2017-10-18T19:38:01Z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0x010100330C60C757048A4080FF322194AB977E</vt:lpwstr>
  </property>
</Properties>
</file>